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7" r:id="rId7"/>
    <p:sldId id="268" r:id="rId8"/>
    <p:sldId id="270" r:id="rId9"/>
    <p:sldId id="269" r:id="rId10"/>
    <p:sldId id="271" r:id="rId11"/>
    <p:sldId id="272" r:id="rId12"/>
    <p:sldId id="274" r:id="rId13"/>
    <p:sldId id="263" r:id="rId14"/>
    <p:sldId id="280" r:id="rId15"/>
    <p:sldId id="275" r:id="rId16"/>
    <p:sldId id="281" r:id="rId17"/>
    <p:sldId id="276" r:id="rId18"/>
    <p:sldId id="277" r:id="rId19"/>
    <p:sldId id="278" r:id="rId20"/>
    <p:sldId id="284" r:id="rId21"/>
    <p:sldId id="282" r:id="rId22"/>
    <p:sldId id="285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D024-5A12-4CF8-B503-A750DC403C4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0827F-3F13-401A-97A8-7D59ADB0A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8077200" cy="2438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СВЕТСКИ ДАН МАТЕРЊЕГ ЈЕЗИКА </a:t>
            </a:r>
            <a:br>
              <a:rPr lang="sr-Cyrl-RS" dirty="0" smtClean="0"/>
            </a:br>
            <a:r>
              <a:rPr lang="sr-Cyrl-RS" dirty="0" smtClean="0"/>
              <a:t>21.фебруар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352800"/>
            <a:ext cx="807720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НЕГУЈМО СРПСКИ ЈЕЗИК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CS" b="1" i="1" dirty="0" smtClean="0"/>
              <a:t>Споменици ћирилице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257800"/>
          </a:xfrm>
        </p:spPr>
        <p:txBody>
          <a:bodyPr/>
          <a:lstStyle/>
          <a:p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</a:rPr>
              <a:t>Мирослављево јеванђеље</a:t>
            </a:r>
            <a:r>
              <a:rPr lang="sr-Cyrl-C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dirty="0" smtClean="0"/>
              <a:t>(</a:t>
            </a:r>
            <a:r>
              <a:rPr lang="en-US" dirty="0" smtClean="0"/>
              <a:t>XII </a:t>
            </a:r>
            <a:r>
              <a:rPr lang="sr-Cyrl-CS" dirty="0" smtClean="0"/>
              <a:t>век)</a:t>
            </a:r>
            <a:endParaRPr lang="sr-Latn-CS" dirty="0" smtClean="0"/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Православно изборно јеванђеље, писано за хумског кнеза </a:t>
            </a:r>
            <a:r>
              <a:rPr lang="sr-Cyrl-CS" b="1" dirty="0" smtClean="0"/>
              <a:t>Мирослава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sr-Cyrl-CS" b="1" i="1" dirty="0" smtClean="0">
                <a:solidFill>
                  <a:schemeClr val="accent6">
                    <a:lumMod val="50000"/>
                  </a:schemeClr>
                </a:solidFill>
              </a:rPr>
              <a:t>Повеља Кулина бана (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XII </a:t>
            </a:r>
            <a:r>
              <a:rPr lang="sr-Cyrl-CS" b="1" i="1" dirty="0" smtClean="0">
                <a:solidFill>
                  <a:schemeClr val="accent6">
                    <a:lumMod val="50000"/>
                  </a:schemeClr>
                </a:solidFill>
              </a:rPr>
              <a:t>век)</a:t>
            </a:r>
            <a:endParaRPr lang="sr-Latn-C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sr-Cyrl-CS" dirty="0" smtClean="0"/>
              <a:t>Сматра се најстаријом сачуваном српском ћирилском повељом.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CS" b="1" i="1" dirty="0" smtClean="0">
                <a:solidFill>
                  <a:schemeClr val="accent6">
                    <a:lumMod val="50000"/>
                  </a:schemeClr>
                </a:solidFill>
              </a:rPr>
              <a:t>Душанов законик – правни документ из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XIV</a:t>
            </a:r>
            <a:r>
              <a:rPr lang="sr-Cyrl-CS" b="1" i="1" dirty="0" smtClean="0">
                <a:solidFill>
                  <a:schemeClr val="accent6">
                    <a:lumMod val="50000"/>
                  </a:schemeClr>
                </a:solidFill>
              </a:rPr>
              <a:t> века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Писан је на народном старосрпском језику.</a:t>
            </a:r>
            <a:endParaRPr lang="sr-Latn-C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Српски језик до Вука</a:t>
            </a:r>
            <a: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40363"/>
          </a:xfrm>
        </p:spPr>
        <p:txBody>
          <a:bodyPr>
            <a:normAutofit fontScale="92500" lnSpcReduction="20000"/>
          </a:bodyPr>
          <a:lstStyle/>
          <a:p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Захарије Орфелин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први пише на славеносрпском, оснивач </a:t>
            </a:r>
            <a:r>
              <a:rPr lang="sr-Cyrl-C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Славеносрпског магазина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написао најлепшу књигу о Петру Великом.</a:t>
            </a:r>
          </a:p>
          <a:p>
            <a:endParaRPr lang="sr-Cyrl-C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r-Cyrl-C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Јован Рајић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“</a:t>
            </a:r>
            <a:r>
              <a:rPr lang="sr-Cyrl-C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Бој змаја с орлови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”, на народном језику и “</a:t>
            </a:r>
            <a:r>
              <a:rPr lang="sr-Cyrl-C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Историја разних словенских народов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”, на славеносрпском језику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685800"/>
            <a:ext cx="3962400" cy="6172200"/>
          </a:xfrm>
        </p:spPr>
        <p:txBody>
          <a:bodyPr>
            <a:normAutofit fontScale="92500" lnSpcReduction="20000"/>
          </a:bodyPr>
          <a:lstStyle/>
          <a:p>
            <a:endParaRPr lang="sr-Cyrl-C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sr-Cyrl-C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endParaRPr lang="sr-Cyrl-C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r-Cyrl-R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r-Latn-C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Доситеј Обрадовић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 “</a:t>
            </a:r>
            <a:r>
              <a:rPr lang="sr-Cyrl-C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Писму харалампију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”, прокламовао идеју писања на народном језику. Исту идеју пропагира и у есеју о књижевном језику у “</a:t>
            </a:r>
            <a:r>
              <a:rPr lang="sr-Cyrl-C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Мезимцу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”. </a:t>
            </a:r>
          </a:p>
          <a:p>
            <a:pPr>
              <a:buNone/>
            </a:pP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Међутим, у пракси то није спровео.</a:t>
            </a:r>
          </a:p>
          <a:p>
            <a:endParaRPr lang="en-US" dirty="0"/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1517255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0"/>
            <a:ext cx="59991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Cyrl-C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Лукијан Мушицки</a:t>
            </a:r>
            <a:r>
              <a:rPr lang="sr-Cyrl-C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највећи песник Доситејеве епохе. Залагао се за неговање како славеносрпског тако и народног. Вук је од њега узео нацрт за слово “Ђ”.</a:t>
            </a:r>
            <a:endParaRPr lang="sr-Latn-C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1" name="Oval 5" descr="lukijan musicki"/>
          <p:cNvSpPr>
            <a:spLocks noChangeArrowheads="1"/>
          </p:cNvSpPr>
          <p:nvPr/>
        </p:nvSpPr>
        <p:spPr bwMode="auto">
          <a:xfrm>
            <a:off x="7467600" y="228600"/>
            <a:ext cx="1447800" cy="22098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52600" y="21336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Cyrl-C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Аврам Мразовић</a:t>
            </a:r>
            <a:r>
              <a:rPr lang="sr-Cyrl-C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1794. године написао је граматику “</a:t>
            </a:r>
            <a:r>
              <a:rPr lang="sr-Cyrl-C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Руководство к словенстјеј граматицје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 на основу које ће 1814. године Вук написати своју Писменицу.</a:t>
            </a:r>
            <a:endParaRPr lang="sr-Latn-C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3" name="Oval 7" descr="avram_mrazovic"/>
          <p:cNvSpPr>
            <a:spLocks noChangeArrowheads="1"/>
          </p:cNvSpPr>
          <p:nvPr/>
        </p:nvSpPr>
        <p:spPr bwMode="auto">
          <a:xfrm>
            <a:off x="7467600" y="3657600"/>
            <a:ext cx="1524000" cy="23622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801" y="4648200"/>
            <a:ext cx="693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r-Cyrl-C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Саво Мркаљ </a:t>
            </a:r>
            <a:r>
              <a:rPr lang="sr-Cyrl-C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Залагао се за реформу језика и правописа. Своје идеје изложиће у делу “</a:t>
            </a:r>
            <a:r>
              <a:rPr lang="sr-Cyrl-C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Сало дебелога јера либо азбукопротрес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”, 1810. године (Будим). Сматра се претходником Вука и његових језичких реформи.</a:t>
            </a:r>
            <a:endParaRPr lang="sr-Latn-C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" name="Picture 16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19200"/>
            <a:ext cx="1514475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4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4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4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  <p:bldP spid="9222" grpId="0"/>
      <p:bldP spid="9223" grpId="0" animBg="1"/>
      <p:bldP spid="9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066800"/>
          </a:xfrm>
        </p:spPr>
        <p:txBody>
          <a:bodyPr>
            <a:noAutofit/>
          </a:bodyPr>
          <a:lstStyle/>
          <a:p>
            <a:r>
              <a:rPr lang="sr-Cyrl-R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НЕГУЈМО СРПСКИ ЈЕЗИК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sr-Cyrl-CS" sz="48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“Пиши као што говориш, читај како је написано”</a:t>
            </a:r>
            <a:r>
              <a:rPr lang="sr-Latn-CS" sz="4800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sz="4800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4800" dirty="0"/>
          </a:p>
        </p:txBody>
      </p:sp>
      <p:pic>
        <p:nvPicPr>
          <p:cNvPr id="4" name="Content Placeholder 3" descr="1496670128-vuk_ciril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7848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dirty="0" smtClean="0"/>
              <a:t>Живот и рад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257800" cy="5410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Вук Стефановић Караџић (1787-1864) значајан је у историји српског језика због реформе језика, залагању да народни језик буде књижевни, као и због писања првих српских граматика и речника. </a:t>
            </a:r>
          </a:p>
          <a:p>
            <a:r>
              <a:rPr lang="ru-RU" dirty="0" smtClean="0"/>
              <a:t>Рад Вука Караџића значајан је и у историји књижевности јер нам је управо његов саклупљачки рад сачувао бројне српске народне песме, приче, загонетке и обичаје.</a:t>
            </a:r>
          </a:p>
          <a:p>
            <a:endParaRPr lang="en-US" dirty="0"/>
          </a:p>
        </p:txBody>
      </p:sp>
      <p:sp>
        <p:nvSpPr>
          <p:cNvPr id="8" name="Oval 7" descr="o_vuku1"/>
          <p:cNvSpPr>
            <a:spLocks noChangeArrowheads="1"/>
          </p:cNvSpPr>
          <p:nvPr/>
        </p:nvSpPr>
        <p:spPr bwMode="auto">
          <a:xfrm>
            <a:off x="5867400" y="1143000"/>
            <a:ext cx="2895600" cy="50292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1600" y="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r-Cyrl-CS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Главне одреднице Вукове реформе језика и писма</a:t>
            </a:r>
            <a:endParaRPr lang="sr-Latn-CS" sz="28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219201"/>
            <a:ext cx="6477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Cyrl-C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sr-Cyrl-C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Писменица сербскога језика по говору простога народа </a:t>
            </a:r>
            <a:r>
              <a:rPr lang="sr-Cyrl-C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писана</a:t>
            </a:r>
            <a:r>
              <a:rPr lang="sr-Cyrl-C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sr-Cyrl-CS" sz="2800" b="1" dirty="0" smtClean="0"/>
              <a:t>1814</a:t>
            </a:r>
            <a:r>
              <a:rPr lang="sr-Cyrl-C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.година, </a:t>
            </a:r>
            <a:r>
              <a:rPr lang="sr-Cyrl-CS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Беч, писана старим правописом, је прва српска граматика.</a:t>
            </a:r>
          </a:p>
          <a:p>
            <a:endParaRPr lang="sr-Cyrl-C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r-Cyrl-C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r-Latn-C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17526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4648200"/>
            <a:ext cx="64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Мала простонародна славеносербска пјеснарица 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”, </a:t>
            </a: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1814</a:t>
            </a:r>
            <a:r>
              <a:rPr lang="sr-Cyrl-C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година, прва збирка песама на народном језику.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400" i="1" dirty="0" smtClean="0"/>
              <a:t>У њој се Вук служи реформисаном ћирилицом.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048000"/>
            <a:ext cx="22098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273050"/>
            <a:ext cx="5943600" cy="6432550"/>
          </a:xfrm>
        </p:spPr>
        <p:txBody>
          <a:bodyPr>
            <a:normAutofit fontScale="92500" lnSpcReduction="20000"/>
          </a:bodyPr>
          <a:lstStyle/>
          <a:p>
            <a:r>
              <a:rPr lang="sr-Cyrl-C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sr-Cyrl-CS" sz="4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Српски рјечник</a:t>
            </a:r>
            <a:r>
              <a:rPr lang="sr-Cyrl-C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”, </a:t>
            </a:r>
            <a:r>
              <a:rPr lang="sr-Cyrl-CS" sz="40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1818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година,штампан у Бечу, сакупио преко 26.000 речи које је </a:t>
            </a:r>
            <a:r>
              <a:rPr lang="sr-Cyrl-CS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Јернеј Копитар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превео на латински и немачки. У њему се налази и граматика где </a:t>
            </a:r>
            <a:r>
              <a:rPr lang="sr-Cyrl-CS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Вук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описује народни језик који жели да уведе као књижевни. То је и прво дело штампано реформисаном азбуком (усавршена </a:t>
            </a:r>
            <a:r>
              <a:rPr lang="sr-Cyrl-CS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Мркаљева</a:t>
            </a:r>
            <a:r>
              <a:rPr lang="sr-Cyrl-C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). У рјечнику је увео и нов правопис где поштује фонетско начело немачког филолога </a:t>
            </a:r>
            <a:r>
              <a:rPr lang="sr-Cyrl-CS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Аделунга</a:t>
            </a:r>
            <a:r>
              <a:rPr lang="en-US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endParaRPr lang="sr-Cyrl-RS" b="1" i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sr-Cyrl-RS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“Пиши као што говориш, читај као што је написано.”</a:t>
            </a:r>
          </a:p>
          <a:p>
            <a:pPr>
              <a:buNone/>
            </a:pPr>
            <a:endParaRPr lang="sr-Cyrl-RS" b="1" i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sr-Cyrl-RS" b="1" i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sr-Latn-C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AutoShap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52400" y="762000"/>
            <a:ext cx="3048000" cy="5715000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0" y="152401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r-Cyrl-CS" sz="28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1836</a:t>
            </a:r>
            <a:r>
              <a:rPr lang="sr-Cyrl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године, уводи глас </a:t>
            </a:r>
            <a:r>
              <a:rPr lang="sr-Cyrl-C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“Х”</a:t>
            </a:r>
            <a:r>
              <a:rPr lang="sr-Cyrl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издаје књигу </a:t>
            </a:r>
            <a:r>
              <a:rPr lang="sr-Cyrl-C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Народне пословице </a:t>
            </a:r>
            <a:r>
              <a:rPr lang="sr-Cyrl-C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 којој га први пут употребљава.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r-Cyrl-CS" sz="28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1847</a:t>
            </a:r>
            <a:r>
              <a:rPr lang="sr-Cyrl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година сматра се годином незваничне победе Вука </a:t>
            </a:r>
            <a:r>
              <a:rPr lang="sr-Cyrl-C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јер су објављена четири капитална дела:</a:t>
            </a:r>
            <a:endParaRPr lang="sr-Latn-C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6" name="Oval 6" descr="branko radicevic"/>
          <p:cNvSpPr>
            <a:spLocks noChangeArrowheads="1"/>
          </p:cNvSpPr>
          <p:nvPr/>
        </p:nvSpPr>
        <p:spPr bwMode="auto">
          <a:xfrm>
            <a:off x="2286000" y="2438400"/>
            <a:ext cx="1371600" cy="22860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10000" y="2438400"/>
            <a:ext cx="2667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r-Cyrl-CS" sz="28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Бранко Радичевић</a:t>
            </a:r>
            <a:r>
              <a:rPr lang="sr-Cyrl-C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објављује </a:t>
            </a:r>
            <a:r>
              <a:rPr lang="sr-Cyrl-C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sr-Cyrl-CS" sz="2800" i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Песме</a:t>
            </a:r>
            <a:r>
              <a:rPr lang="sr-Cyrl-C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sr-Latn-CS" sz="28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9" name="AutoShape 9" descr="b_gorski_vijenac"/>
          <p:cNvSpPr>
            <a:spLocks noChangeArrowheads="1"/>
          </p:cNvSpPr>
          <p:nvPr/>
        </p:nvSpPr>
        <p:spPr bwMode="auto">
          <a:xfrm>
            <a:off x="5943600" y="4343400"/>
            <a:ext cx="2438400" cy="2057400"/>
          </a:xfrm>
          <a:prstGeom prst="horizontalScroll">
            <a:avLst>
              <a:gd name="adj" fmla="val 125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0" y="4876800"/>
            <a:ext cx="510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r-Cyrl-CS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Петар Петровић Његош</a:t>
            </a:r>
            <a:r>
              <a:rPr lang="sr-Cyrl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објављује </a:t>
            </a:r>
            <a:r>
              <a:rPr lang="sr-Cyrl-CS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sr-Cyrl-CS" sz="2800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Горски вијенац</a:t>
            </a:r>
            <a:r>
              <a:rPr lang="sr-Cyrl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sr-Latn-C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 descr="190px-Djura_danicic"/>
          <p:cNvSpPr>
            <a:spLocks noChangeArrowheads="1"/>
          </p:cNvSpPr>
          <p:nvPr/>
        </p:nvSpPr>
        <p:spPr bwMode="auto">
          <a:xfrm>
            <a:off x="6324600" y="228600"/>
            <a:ext cx="1600200" cy="25908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594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Cyrl-CS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Ђура Даничић</a:t>
            </a:r>
            <a:r>
              <a:rPr lang="sr-Cyrl-C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објављује</a:t>
            </a:r>
          </a:p>
          <a:p>
            <a:pPr algn="ctr"/>
            <a:r>
              <a:rPr lang="sr-Cyrl-C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sz="32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sr-Cyrl-CS" sz="3200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Рат за српски језик и правопис</a:t>
            </a:r>
            <a:r>
              <a:rPr lang="sr-Cyrl-CS" sz="32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sr-Latn-CS" sz="32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50" name="AutoShape 6" descr="novi zavjet"/>
          <p:cNvSpPr>
            <a:spLocks noChangeArrowheads="1"/>
          </p:cNvSpPr>
          <p:nvPr/>
        </p:nvSpPr>
        <p:spPr bwMode="auto">
          <a:xfrm>
            <a:off x="381000" y="2286000"/>
            <a:ext cx="2438400" cy="2438400"/>
          </a:xfrm>
          <a:prstGeom prst="horizontalScroll">
            <a:avLst>
              <a:gd name="adj" fmla="val 125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124200" y="381000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Cyrl-CS" sz="36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Вук</a:t>
            </a:r>
            <a:r>
              <a:rPr lang="sr-Cyrl-C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преводи </a:t>
            </a:r>
            <a:r>
              <a:rPr lang="sr-Cyrl-CS" sz="32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sr-Cyrl-CS" sz="3200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Нови завјет</a:t>
            </a:r>
            <a:r>
              <a:rPr lang="sr-Cyrl-CS" sz="32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”.</a:t>
            </a:r>
            <a:endParaRPr lang="sr-Latn-CS" sz="32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4572000" y="2438400"/>
            <a:ext cx="4333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90600" y="49530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Cyrl-C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Своја дела </a:t>
            </a:r>
            <a:r>
              <a:rPr lang="sr-Cyrl-C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објављују</a:t>
            </a:r>
          </a:p>
          <a:p>
            <a:pPr algn="ctr"/>
            <a:r>
              <a:rPr lang="sr-Cyrl-C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sz="3600" i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новом реформисаном ћирилицом.</a:t>
            </a:r>
            <a:endParaRPr lang="sr-Latn-CS" sz="3600" i="1" u="sng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Cyrl-CS" sz="32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r>
              <a:rPr lang="en-US" sz="32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  <a:r>
              <a:rPr lang="sr-Cyrl-C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године, Бечки књижевни договор.</a:t>
            </a:r>
            <a:endParaRPr lang="sr-Latn-C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381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Cyrl-CS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r>
              <a:rPr lang="en-US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sr-Cyrl-CS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године, Вук објављује друго издање “</a:t>
            </a:r>
            <a:r>
              <a:rPr lang="sr-Cyrl-CS" sz="24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Српског рјечника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”, који броји више од 47.000 речи. Сарадник на изради рјечника му је </a:t>
            </a:r>
            <a:r>
              <a:rPr lang="sr-Cyrl-CS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Ђура Даничић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sr-Latn-C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724400" y="18288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Cyrl-CS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1868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године, Вуков књижевни језик и правопис званично су уведени у </a:t>
            </a:r>
            <a:r>
              <a:rPr lang="sr-Cyrl-C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Србију</a:t>
            </a:r>
          </a:p>
          <a:p>
            <a:pPr algn="ctr"/>
            <a:r>
              <a:rPr lang="sr-Cyrl-C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(4 године после смрти Вука</a:t>
            </a:r>
            <a:r>
              <a:rPr lang="sr-Cyrl-C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  <a:endParaRPr lang="sr-Latn-C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8153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r-Cyrl-CS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 основу српског књижевног језика, </a:t>
            </a:r>
            <a:r>
              <a:rPr lang="sr-Cyrl-CS" sz="2400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Вук</a:t>
            </a:r>
            <a:r>
              <a:rPr lang="sr-Cyrl-CS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је узео народни </a:t>
            </a:r>
            <a:r>
              <a:rPr lang="sr-Cyrl-CS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језик </a:t>
            </a:r>
            <a:r>
              <a:rPr lang="sr-Cyrl-CS" sz="2800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источнохерцеговачког</a:t>
            </a:r>
            <a:r>
              <a:rPr lang="sr-Cyrl-CS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CS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 </a:t>
            </a:r>
            <a:r>
              <a:rPr lang="sr-Cyrl-CS" sz="2400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шумадијско-војвођанског</a:t>
            </a:r>
            <a:r>
              <a:rPr lang="sr-Cyrl-CS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дијалекта, екавског и (и)јекавског изговора. </a:t>
            </a:r>
            <a:endParaRPr lang="sr-Latn-CS" sz="24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48768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sr-Cyrl-RS" dirty="0" smtClean="0"/>
              <a:t>    </a:t>
            </a:r>
            <a:r>
              <a:rPr lang="en-US" b="1" dirty="0" err="1" smtClean="0"/>
              <a:t>Међународни</a:t>
            </a:r>
            <a:r>
              <a:rPr lang="en-US" b="1" dirty="0" smtClean="0"/>
              <a:t> </a:t>
            </a:r>
            <a:r>
              <a:rPr lang="en-US" b="1" dirty="0" err="1" smtClean="0"/>
              <a:t>дан</a:t>
            </a:r>
            <a:r>
              <a:rPr lang="en-US" b="1" dirty="0" smtClean="0"/>
              <a:t> </a:t>
            </a:r>
            <a:r>
              <a:rPr lang="en-US" b="1" dirty="0" err="1" smtClean="0"/>
              <a:t>матерњег</a:t>
            </a:r>
            <a:r>
              <a:rPr lang="en-US" b="1" dirty="0" smtClean="0"/>
              <a:t> </a:t>
            </a:r>
            <a:r>
              <a:rPr lang="en-US" b="1" dirty="0" err="1" smtClean="0"/>
              <a:t>језика</a:t>
            </a:r>
            <a:r>
              <a:rPr lang="en-US" b="1" dirty="0" smtClean="0"/>
              <a:t> </a:t>
            </a:r>
            <a:r>
              <a:rPr lang="sr-Cyrl-RS" dirty="0" smtClean="0"/>
              <a:t>се обележава</a:t>
            </a:r>
            <a:r>
              <a:rPr lang="sr-Cyrl-RS" b="1" dirty="0" smtClean="0"/>
              <a:t> 21.фебруара.</a:t>
            </a:r>
          </a:p>
          <a:p>
            <a:pPr>
              <a:buNone/>
            </a:pPr>
            <a:endParaRPr lang="sr-Cyrl-RS" b="1" dirty="0"/>
          </a:p>
          <a:p>
            <a:r>
              <a:rPr lang="sr-Cyrl-RS" dirty="0" smtClean="0"/>
              <a:t>У</a:t>
            </a:r>
            <a:r>
              <a:rPr lang="en-US" dirty="0" err="1" smtClean="0"/>
              <a:t>становљен</a:t>
            </a:r>
            <a:r>
              <a:rPr lang="sr-Cyrl-RS" dirty="0" smtClean="0"/>
              <a:t> је</a:t>
            </a:r>
            <a:r>
              <a:rPr lang="en-US" dirty="0" smtClean="0"/>
              <a:t> </a:t>
            </a:r>
            <a:r>
              <a:rPr lang="en-US" b="1" dirty="0" smtClean="0"/>
              <a:t>1999.</a:t>
            </a:r>
            <a:r>
              <a:rPr lang="en-US" dirty="0" smtClean="0"/>
              <a:t> </a:t>
            </a:r>
            <a:r>
              <a:rPr lang="en-US" dirty="0" err="1" smtClean="0"/>
              <a:t>године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стране</a:t>
            </a:r>
            <a:r>
              <a:rPr lang="en-US" dirty="0" smtClean="0"/>
              <a:t> </a:t>
            </a:r>
            <a:r>
              <a:rPr lang="en-US" b="1" dirty="0" smtClean="0"/>
              <a:t>УНЕСКО-а</a:t>
            </a:r>
            <a:r>
              <a:rPr lang="en-US" dirty="0" smtClean="0"/>
              <a:t>,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сећање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студенте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овај</a:t>
            </a:r>
            <a:r>
              <a:rPr lang="en-US" dirty="0" smtClean="0"/>
              <a:t> </a:t>
            </a:r>
            <a:r>
              <a:rPr lang="en-US" dirty="0" err="1" smtClean="0"/>
              <a:t>дан</a:t>
            </a:r>
            <a:r>
              <a:rPr lang="en-US" dirty="0" smtClean="0"/>
              <a:t> 1952.</a:t>
            </a:r>
            <a:r>
              <a:rPr lang="sr-Cyrl-RS" dirty="0" smtClean="0"/>
              <a:t> године</a:t>
            </a:r>
            <a:r>
              <a:rPr lang="en-US" dirty="0" smtClean="0"/>
              <a:t> </a:t>
            </a:r>
            <a:r>
              <a:rPr lang="en-US" dirty="0" err="1" smtClean="0"/>
              <a:t>убијени</a:t>
            </a:r>
            <a:r>
              <a:rPr lang="en-US" dirty="0" smtClean="0"/>
              <a:t> у </a:t>
            </a:r>
            <a:r>
              <a:rPr lang="en-US" dirty="0" err="1" smtClean="0"/>
              <a:t>Бангладешу</a:t>
            </a:r>
            <a:r>
              <a:rPr lang="en-US" dirty="0" smtClean="0"/>
              <a:t> </a:t>
            </a:r>
            <a:r>
              <a:rPr lang="en-US" dirty="0" err="1" smtClean="0"/>
              <a:t>због</a:t>
            </a:r>
            <a:r>
              <a:rPr lang="en-US" dirty="0" smtClean="0"/>
              <a:t> </a:t>
            </a:r>
            <a:r>
              <a:rPr lang="en-US" dirty="0" err="1" smtClean="0"/>
              <a:t>протеста</a:t>
            </a:r>
            <a:r>
              <a:rPr lang="en-US" dirty="0" smtClean="0"/>
              <a:t>, </a:t>
            </a:r>
            <a:r>
              <a:rPr lang="en-US" dirty="0" err="1" smtClean="0"/>
              <a:t>јер</a:t>
            </a:r>
            <a:r>
              <a:rPr lang="en-US" dirty="0" smtClean="0"/>
              <a:t> </a:t>
            </a:r>
            <a:r>
              <a:rPr lang="en-US" dirty="0" err="1" smtClean="0"/>
              <a:t>њихов</a:t>
            </a:r>
            <a:r>
              <a:rPr lang="en-US" dirty="0" smtClean="0"/>
              <a:t> </a:t>
            </a:r>
            <a:r>
              <a:rPr lang="en-US" dirty="0" err="1" smtClean="0"/>
              <a:t>матерњи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 </a:t>
            </a:r>
            <a:r>
              <a:rPr lang="en-US" dirty="0" err="1" smtClean="0"/>
              <a:t>није</a:t>
            </a:r>
            <a:r>
              <a:rPr lang="en-US" dirty="0" smtClean="0"/>
              <a:t> </a:t>
            </a:r>
            <a:r>
              <a:rPr lang="en-US" dirty="0" err="1" smtClean="0"/>
              <a:t>проглашен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званични</a:t>
            </a:r>
            <a:r>
              <a:rPr lang="en-US" dirty="0" smtClean="0"/>
              <a:t>.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457200"/>
            <a:ext cx="37338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У </a:t>
            </a:r>
            <a:r>
              <a:rPr lang="en-US" dirty="0" err="1" smtClean="0"/>
              <a:t>свету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тренутно</a:t>
            </a:r>
            <a:r>
              <a:rPr lang="en-US" dirty="0" smtClean="0"/>
              <a:t> </a:t>
            </a:r>
            <a:r>
              <a:rPr lang="en-US" dirty="0" err="1" smtClean="0"/>
              <a:t>говори</a:t>
            </a:r>
            <a:r>
              <a:rPr lang="en-US" dirty="0" smtClean="0"/>
              <a:t> </a:t>
            </a:r>
            <a:r>
              <a:rPr lang="en-US" dirty="0" err="1" smtClean="0"/>
              <a:t>око</a:t>
            </a:r>
            <a:r>
              <a:rPr lang="en-US" dirty="0" smtClean="0"/>
              <a:t> </a:t>
            </a:r>
            <a:r>
              <a:rPr lang="en-US" b="1" dirty="0" smtClean="0"/>
              <a:t>6.000 </a:t>
            </a:r>
            <a:r>
              <a:rPr lang="en-US" b="1" dirty="0" err="1" smtClean="0"/>
              <a:t>језика</a:t>
            </a:r>
            <a:r>
              <a:rPr lang="en-US" dirty="0" smtClean="0"/>
              <a:t>, а </a:t>
            </a:r>
            <a:r>
              <a:rPr lang="en-US" dirty="0" err="1" smtClean="0"/>
              <a:t>лингвисти</a:t>
            </a:r>
            <a:r>
              <a:rPr lang="en-US" dirty="0" smtClean="0"/>
              <a:t> </a:t>
            </a:r>
            <a:r>
              <a:rPr lang="en-US" dirty="0" err="1" smtClean="0"/>
              <a:t>свакодневно</a:t>
            </a:r>
            <a:r>
              <a:rPr lang="en-US" dirty="0" smtClean="0"/>
              <a:t> </a:t>
            </a:r>
            <a:r>
              <a:rPr lang="en-US" dirty="0" err="1" smtClean="0"/>
              <a:t>упозоравају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ће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краја</a:t>
            </a:r>
            <a:r>
              <a:rPr lang="en-US" dirty="0" smtClean="0"/>
              <a:t> 21. </a:t>
            </a:r>
            <a:r>
              <a:rPr lang="en-US" dirty="0" err="1" smtClean="0"/>
              <a:t>века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цифра</a:t>
            </a:r>
            <a:r>
              <a:rPr lang="en-US" dirty="0" smtClean="0"/>
              <a:t> </a:t>
            </a:r>
            <a:r>
              <a:rPr lang="en-US" dirty="0" err="1" smtClean="0"/>
              <a:t>умањити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пола</a:t>
            </a:r>
            <a:r>
              <a:rPr lang="en-US" dirty="0" smtClean="0"/>
              <a:t>, </a:t>
            </a:r>
            <a:r>
              <a:rPr lang="en-US" dirty="0" err="1" smtClean="0"/>
              <a:t>јер</a:t>
            </a:r>
            <a:r>
              <a:rPr lang="en-US" dirty="0" smtClean="0"/>
              <a:t> </a:t>
            </a:r>
            <a:r>
              <a:rPr lang="en-US" dirty="0" err="1" smtClean="0"/>
              <a:t>ће</a:t>
            </a:r>
            <a:r>
              <a:rPr lang="sr-Cyrl-RS" dirty="0" smtClean="0"/>
              <a:t> већина</a:t>
            </a:r>
            <a:r>
              <a:rPr lang="en-US" dirty="0" smtClean="0"/>
              <a:t> </a:t>
            </a:r>
            <a:r>
              <a:rPr lang="en-US" dirty="0" err="1" smtClean="0"/>
              <a:t>матерњи</a:t>
            </a:r>
            <a:r>
              <a:rPr lang="sr-Cyrl-RS" dirty="0" smtClean="0"/>
              <a:t>х</a:t>
            </a:r>
            <a:r>
              <a:rPr lang="en-US" dirty="0" smtClean="0"/>
              <a:t> </a:t>
            </a:r>
            <a:r>
              <a:rPr lang="en-US" dirty="0" err="1" smtClean="0"/>
              <a:t>јези</a:t>
            </a:r>
            <a:r>
              <a:rPr lang="sr-Cyrl-RS" dirty="0" smtClean="0"/>
              <a:t>ка</a:t>
            </a:r>
            <a:r>
              <a:rPr lang="en-US" dirty="0" smtClean="0"/>
              <a:t> </a:t>
            </a:r>
            <a:r>
              <a:rPr lang="en-US" dirty="0" err="1" smtClean="0"/>
              <a:t>одумрети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Реч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Стефана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Немање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оца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Симеона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изговорене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на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самртничкој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постељи</a:t>
            </a:r>
            <a:r>
              <a:rPr lang="sr-Cyrl-RS" sz="2400" b="1" dirty="0" smtClean="0">
                <a:solidFill>
                  <a:schemeClr val="accent6">
                    <a:lumMod val="50000"/>
                  </a:schemeClr>
                </a:solidFill>
              </a:rPr>
              <a:t> Сави Немањићу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4953000"/>
          </a:xfrm>
        </p:spPr>
        <p:txBody>
          <a:bodyPr>
            <a:noAutofit/>
          </a:bodyPr>
          <a:lstStyle/>
          <a:p>
            <a:pPr algn="ctr"/>
            <a:r>
              <a:rPr lang="sr-Cyrl-CS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“Чувајте чедо моје мило, језик као земљу. Реч се може изгубити као град, као земља, као душа. А шта је народ изгуби ли језик, земљу, душу?...</a:t>
            </a:r>
          </a:p>
          <a:p>
            <a:pPr algn="ctr"/>
            <a:r>
              <a:rPr lang="sr-Cyrl-CS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 језик, чедо моје, језик је вода, увек иста с обе стране бране, која ће као тиха и моћна сила која брегове рони опет спојити народ...”</a:t>
            </a:r>
            <a:endParaRPr lang="sr-Latn-CS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fontAlgn="base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33800"/>
            <a:ext cx="4343400" cy="2895600"/>
          </a:xfrm>
        </p:spPr>
        <p:txBody>
          <a:bodyPr>
            <a:noAutofit/>
          </a:bodyPr>
          <a:lstStyle/>
          <a:p>
            <a:pPr fontAlgn="base"/>
            <a:r>
              <a:rPr lang="sr-Cyrl-CS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Земље и државе  не освајају се само мачевима, него и језицима</a:t>
            </a:r>
            <a:r>
              <a:rPr lang="ru-RU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.</a:t>
            </a:r>
          </a:p>
          <a:p>
            <a:pPr fontAlgn="base"/>
            <a:r>
              <a:rPr lang="ru-RU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Знај да те је непријатељ онолико освојио и покорио колико ти је ријечи покрао и својих потурио</a:t>
            </a:r>
            <a:r>
              <a:rPr lang="sr-Cyrl-CS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Народ који изгуби своје ријечи престаје бити народ.</a:t>
            </a:r>
            <a:r>
              <a:rPr lang="sr-Cyrl-CS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sr-Latn-CS" sz="2400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endParaRPr lang="sr-Cyrl-RS" sz="2000" i="1" dirty="0" smtClean="0"/>
          </a:p>
          <a:p>
            <a:pPr fontAlgn="base"/>
            <a:endParaRPr lang="en-US" sz="20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524000"/>
            <a:ext cx="2705100" cy="215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id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1782"/>
            <a:ext cx="8534400" cy="6423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itylight_aca celt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2895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itylight_go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4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usan_kovacev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0"/>
            <a:ext cx="2514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itylight_an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200400"/>
            <a:ext cx="266700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Negujmo-Srpski-jezik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762000"/>
            <a:ext cx="3352800" cy="467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438400"/>
            <a:ext cx="5864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Хвала на пажњи!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257800"/>
            <a:ext cx="3429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ОЛИВЕРА РАДЕНКОВИЋ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5410200" cy="6858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Србији живи више од 30 националних мањина које говоре исто толико језика. Законом им је загарантована употреба матерњег језика.</a:t>
            </a:r>
          </a:p>
          <a:p>
            <a:r>
              <a:rPr lang="ru-RU" sz="2000" dirty="0" smtClean="0"/>
              <a:t>Неговањем вишејезичности доприносимо богатству нашег света.  У сваком језику постоји бар једна пословица која говори о важности очувања свог језика и културе. 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У данашњем, цивилизованом, високо-технолошки развијеном свету, сви учимо и говоримо страним језицима, али само је један за свакога од нас матерњи.</a:t>
            </a:r>
          </a:p>
          <a:p>
            <a:endParaRPr lang="ru-RU" sz="2000" dirty="0" smtClean="0"/>
          </a:p>
          <a:p>
            <a:r>
              <a:rPr lang="ru-RU" sz="2000" dirty="0" smtClean="0"/>
              <a:t>То је</a:t>
            </a:r>
            <a:r>
              <a:rPr lang="en-US" sz="2000" dirty="0" smtClean="0"/>
              <a:t> </a:t>
            </a:r>
            <a:r>
              <a:rPr lang="ru-RU" sz="2000" dirty="0" smtClean="0"/>
              <a:t>онај на ком нам је мајка причала и певала песме. То је велико богатсво за сваког од нас , народ је цењен онолико колико негује и брине о свом језику.</a:t>
            </a:r>
          </a:p>
          <a:p>
            <a:r>
              <a:rPr lang="ru-RU" sz="2000" dirty="0" smtClean="0"/>
              <a:t>Зато је Филолошки факултет покренуо акцију за очување језика.</a:t>
            </a:r>
            <a:endParaRPr lang="en-US" sz="2000" dirty="0"/>
          </a:p>
        </p:txBody>
      </p:sp>
      <p:pic>
        <p:nvPicPr>
          <p:cNvPr id="7" name="Content Placeholder 6" descr="citylight_ljubi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381000"/>
            <a:ext cx="3827956" cy="6019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5334000" cy="64770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На значај очувања и неговања матерњег језика и писма  указивали су  наши преци и </a:t>
            </a:r>
            <a:r>
              <a:rPr lang="sr-Cyrl-RS" b="1" dirty="0" smtClean="0"/>
              <a:t>Ћирило и Методије</a:t>
            </a:r>
            <a:r>
              <a:rPr lang="sr-Cyrl-RS" dirty="0" smtClean="0"/>
              <a:t>,</a:t>
            </a:r>
          </a:p>
          <a:p>
            <a:pPr>
              <a:buNone/>
            </a:pPr>
            <a:r>
              <a:rPr lang="sr-Cyrl-RS" dirty="0" smtClean="0"/>
              <a:t>      творци првог словенског писма, </a:t>
            </a:r>
            <a:r>
              <a:rPr lang="sr-Cyrl-RS" sz="3400" b="1" i="1" dirty="0" smtClean="0"/>
              <a:t>глагољице,</a:t>
            </a:r>
            <a:r>
              <a:rPr lang="sr-Cyrl-RS" dirty="0" smtClean="0"/>
              <a:t>  још у 9. веку.</a:t>
            </a:r>
          </a:p>
          <a:p>
            <a:endParaRPr lang="sr-Cyrl-RS" dirty="0" smtClean="0"/>
          </a:p>
          <a:p>
            <a:r>
              <a:rPr lang="sr-Cyrl-RS" dirty="0" smtClean="0"/>
              <a:t>Њихов рад су наставили ученици, и створили су ново писмо </a:t>
            </a:r>
            <a:r>
              <a:rPr lang="sr-Cyrl-RS" b="1" dirty="0" smtClean="0"/>
              <a:t>ЋИРИЛИЦА </a:t>
            </a:r>
            <a:r>
              <a:rPr lang="sr-Cyrl-RS" dirty="0" smtClean="0"/>
              <a:t>која је претрпела измене од тренутка свог настанка, али се сачувала до данас. </a:t>
            </a:r>
          </a:p>
          <a:p>
            <a:r>
              <a:rPr lang="sr-Cyrl-RS" dirty="0" smtClean="0"/>
              <a:t>Коначни облик јој је дао, реформатор,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sr-Cyrl-RS" b="1" dirty="0" smtClean="0"/>
              <a:t>Вук Стефановић Караџић,  </a:t>
            </a:r>
            <a:r>
              <a:rPr lang="sr-Cyrl-RS" dirty="0" smtClean="0"/>
              <a:t>који се сматра оцем и творцем савременог српског писма и језика.</a:t>
            </a:r>
          </a:p>
          <a:p>
            <a:pPr>
              <a:buNone/>
            </a:pPr>
            <a:endParaRPr lang="sr-Cyrl-RS" b="1" dirty="0" smtClean="0"/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Данашња српска азбука,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„вуковица“, има 30 слова: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    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6" name="Content Placeholder 5" descr="imag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29718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126163"/>
          </a:xfrm>
        </p:spPr>
        <p:txBody>
          <a:bodyPr>
            <a:normAutofit fontScale="92500" lnSpcReduction="10000"/>
          </a:bodyPr>
          <a:lstStyle/>
          <a:p>
            <a:r>
              <a:rPr lang="sr-Cyrl-RS" sz="2200" dirty="0" smtClean="0"/>
              <a:t>У </a:t>
            </a:r>
            <a:r>
              <a:rPr lang="en-US" sz="2200" dirty="0" err="1" smtClean="0"/>
              <a:t>априлу</a:t>
            </a:r>
            <a:r>
              <a:rPr lang="en-US" sz="2200" dirty="0" smtClean="0"/>
              <a:t> 2015</a:t>
            </a:r>
            <a:r>
              <a:rPr lang="sr-Cyrl-RS" sz="2200" dirty="0" smtClean="0"/>
              <a:t>.године организована је</a:t>
            </a:r>
            <a:r>
              <a:rPr lang="en-US" sz="2200" dirty="0" smtClean="0"/>
              <a:t> </a:t>
            </a:r>
            <a:r>
              <a:rPr lang="sr-Cyrl-RS" sz="2200" dirty="0" err="1" smtClean="0"/>
              <a:t>а</a:t>
            </a:r>
            <a:r>
              <a:rPr lang="en-US" sz="2200" dirty="0" err="1" smtClean="0"/>
              <a:t>кција</a:t>
            </a:r>
            <a:r>
              <a:rPr lang="en-US" sz="2200" dirty="0" smtClean="0"/>
              <a:t> </a:t>
            </a:r>
            <a:r>
              <a:rPr lang="en-US" sz="2200" dirty="0"/>
              <a:t>„</a:t>
            </a:r>
            <a:r>
              <a:rPr lang="en-US" sz="2200" b="1" i="1" dirty="0" err="1"/>
              <a:t>Негујмо</a:t>
            </a:r>
            <a:r>
              <a:rPr lang="en-US" sz="2200" b="1" i="1" dirty="0"/>
              <a:t> </a:t>
            </a:r>
            <a:r>
              <a:rPr lang="en-US" sz="2200" b="1" i="1" dirty="0" err="1"/>
              <a:t>српски</a:t>
            </a:r>
            <a:r>
              <a:rPr lang="en-US" sz="2200" b="1" i="1" dirty="0"/>
              <a:t> </a:t>
            </a:r>
            <a:r>
              <a:rPr lang="en-US" sz="2200" b="1" i="1" dirty="0" err="1"/>
              <a:t>језик</a:t>
            </a:r>
            <a:r>
              <a:rPr lang="en-US" sz="2200" b="1" i="1" dirty="0"/>
              <a:t>“, </a:t>
            </a:r>
            <a:r>
              <a:rPr lang="sr-Cyrl-RS" sz="2200" i="1" dirty="0" smtClean="0"/>
              <a:t>која</a:t>
            </a:r>
            <a:r>
              <a:rPr lang="en-US" sz="2200" dirty="0" smtClean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бави</a:t>
            </a:r>
            <a:r>
              <a:rPr lang="en-US" sz="2200" dirty="0"/>
              <a:t> </a:t>
            </a:r>
            <a:r>
              <a:rPr lang="en-US" sz="2200" dirty="0" err="1"/>
              <a:t>неговањем</a:t>
            </a:r>
            <a:r>
              <a:rPr lang="en-US" sz="2200" dirty="0"/>
              <a:t> и </a:t>
            </a:r>
            <a:r>
              <a:rPr lang="en-US" sz="2200" dirty="0" err="1"/>
              <a:t>заштитом</a:t>
            </a:r>
            <a:r>
              <a:rPr lang="en-US" sz="2200" dirty="0"/>
              <a:t> </a:t>
            </a:r>
            <a:r>
              <a:rPr lang="en-US" sz="2200" dirty="0" err="1"/>
              <a:t>српског</a:t>
            </a:r>
            <a:r>
              <a:rPr lang="en-US" sz="2200" dirty="0"/>
              <a:t> </a:t>
            </a:r>
            <a:r>
              <a:rPr lang="en-US" sz="2200" dirty="0" err="1"/>
              <a:t>језика</a:t>
            </a:r>
            <a:r>
              <a:rPr lang="en-US" sz="2200" dirty="0"/>
              <a:t>, </a:t>
            </a:r>
            <a:r>
              <a:rPr lang="en-US" sz="2200" dirty="0" err="1"/>
              <a:t>писма</a:t>
            </a:r>
            <a:r>
              <a:rPr lang="en-US" sz="2200" dirty="0"/>
              <a:t>, </a:t>
            </a:r>
            <a:r>
              <a:rPr lang="en-US" sz="2200" dirty="0" err="1"/>
              <a:t>опште</a:t>
            </a:r>
            <a:r>
              <a:rPr lang="en-US" sz="2200" dirty="0"/>
              <a:t> </a:t>
            </a:r>
            <a:r>
              <a:rPr lang="en-US" sz="2200" dirty="0" err="1"/>
              <a:t>језичке</a:t>
            </a:r>
            <a:r>
              <a:rPr lang="en-US" sz="2200" dirty="0"/>
              <a:t> </a:t>
            </a:r>
            <a:r>
              <a:rPr lang="en-US" sz="2200" dirty="0" err="1"/>
              <a:t>културе</a:t>
            </a:r>
            <a:r>
              <a:rPr lang="en-US" sz="2200" dirty="0"/>
              <a:t> и </a:t>
            </a:r>
            <a:r>
              <a:rPr lang="en-US" sz="2200" dirty="0" err="1"/>
              <a:t>писмености</a:t>
            </a:r>
            <a:r>
              <a:rPr lang="en-US" sz="2200" dirty="0" smtClean="0"/>
              <a:t>, </a:t>
            </a:r>
            <a:endParaRPr lang="sr-Cyrl-RS" sz="2200" dirty="0" smtClean="0"/>
          </a:p>
          <a:p>
            <a:r>
              <a:rPr lang="sr-Cyrl-RS" sz="2200" dirty="0" smtClean="0"/>
              <a:t>са циљем </a:t>
            </a:r>
            <a:r>
              <a:rPr lang="en-US" sz="2200" dirty="0" err="1" smtClean="0"/>
              <a:t>да</a:t>
            </a:r>
            <a:r>
              <a:rPr lang="en-US" sz="2200" dirty="0" smtClean="0"/>
              <a:t> </a:t>
            </a:r>
            <a:r>
              <a:rPr lang="en-US" sz="2200" dirty="0" err="1" smtClean="0"/>
              <a:t>се</a:t>
            </a:r>
            <a:r>
              <a:rPr lang="en-US" sz="2200" dirty="0" smtClean="0"/>
              <a:t> </a:t>
            </a:r>
            <a:r>
              <a:rPr lang="en-US" sz="2200" dirty="0" err="1" smtClean="0"/>
              <a:t>подигне</a:t>
            </a:r>
            <a:r>
              <a:rPr lang="en-US" sz="2200" dirty="0" smtClean="0"/>
              <a:t> </a:t>
            </a:r>
            <a:r>
              <a:rPr lang="en-US" sz="2200" dirty="0" err="1" smtClean="0"/>
              <a:t>ниво</a:t>
            </a:r>
            <a:r>
              <a:rPr lang="en-US" sz="2200" dirty="0" smtClean="0"/>
              <a:t> </a:t>
            </a:r>
            <a:r>
              <a:rPr lang="en-US" sz="2200" dirty="0" err="1" smtClean="0"/>
              <a:t>свести</a:t>
            </a:r>
            <a:r>
              <a:rPr lang="en-US" sz="2200" dirty="0" smtClean="0"/>
              <a:t> о </a:t>
            </a:r>
            <a:r>
              <a:rPr lang="en-US" sz="2200" dirty="0" err="1" smtClean="0"/>
              <a:t>значају</a:t>
            </a:r>
            <a:r>
              <a:rPr lang="en-US" sz="2200" dirty="0" smtClean="0"/>
              <a:t> </a:t>
            </a:r>
            <a:r>
              <a:rPr lang="en-US" sz="2200" dirty="0" err="1" smtClean="0"/>
              <a:t>неговања</a:t>
            </a:r>
            <a:r>
              <a:rPr lang="en-US" sz="2200" dirty="0" smtClean="0"/>
              <a:t> </a:t>
            </a:r>
            <a:r>
              <a:rPr lang="en-US" sz="2200" dirty="0" err="1" smtClean="0"/>
              <a:t>исправног</a:t>
            </a:r>
            <a:r>
              <a:rPr lang="en-US" sz="2200" dirty="0" smtClean="0"/>
              <a:t> </a:t>
            </a:r>
            <a:r>
              <a:rPr lang="en-US" sz="2200" dirty="0" err="1" smtClean="0"/>
              <a:t>писања</a:t>
            </a:r>
            <a:r>
              <a:rPr lang="en-US" sz="2200" dirty="0" smtClean="0"/>
              <a:t> и </a:t>
            </a:r>
            <a:r>
              <a:rPr lang="en-US" sz="2200" dirty="0" err="1" smtClean="0"/>
              <a:t>говорења</a:t>
            </a:r>
            <a:r>
              <a:rPr lang="en-US" sz="2200" dirty="0" smtClean="0"/>
              <a:t>.</a:t>
            </a:r>
          </a:p>
          <a:p>
            <a:endParaRPr lang="en-US" sz="2400" dirty="0" smtClean="0"/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Одбор</a:t>
            </a:r>
            <a:r>
              <a:rPr lang="sr-Cyrl-RS" sz="2200" dirty="0" smtClean="0"/>
              <a:t> за неговање језика</a:t>
            </a:r>
            <a:r>
              <a:rPr lang="en-US" sz="2200" dirty="0" smtClean="0"/>
              <a:t> </a:t>
            </a:r>
            <a:r>
              <a:rPr lang="en-US" sz="2200" dirty="0" err="1"/>
              <a:t>је</a:t>
            </a:r>
            <a:r>
              <a:rPr lang="en-US" sz="2200" dirty="0"/>
              <a:t> </a:t>
            </a:r>
            <a:r>
              <a:rPr lang="en-US" sz="2200" dirty="0" err="1"/>
              <a:t>предложио</a:t>
            </a:r>
            <a:r>
              <a:rPr lang="en-US" sz="2200" dirty="0"/>
              <a:t> </a:t>
            </a:r>
            <a:r>
              <a:rPr lang="en-US" sz="2200" dirty="0" err="1"/>
              <a:t>да</a:t>
            </a:r>
            <a:r>
              <a:rPr lang="en-US" sz="2200" dirty="0"/>
              <a:t> </a:t>
            </a:r>
            <a:r>
              <a:rPr lang="en-US" sz="2200" dirty="0" err="1" smtClean="0"/>
              <a:t>се</a:t>
            </a:r>
            <a:r>
              <a:rPr lang="en-US" sz="2200" dirty="0" smtClean="0"/>
              <a:t> 24</a:t>
            </a:r>
            <a:r>
              <a:rPr lang="en-US" sz="2200" dirty="0"/>
              <a:t>. </a:t>
            </a:r>
            <a:r>
              <a:rPr lang="en-US" sz="2200" dirty="0" err="1"/>
              <a:t>мај</a:t>
            </a:r>
            <a:r>
              <a:rPr lang="en-US" sz="2200" dirty="0"/>
              <a:t>, </a:t>
            </a:r>
            <a:r>
              <a:rPr lang="en-US" sz="2200" b="1" dirty="0" err="1"/>
              <a:t>Дан</a:t>
            </a:r>
            <a:r>
              <a:rPr lang="en-US" sz="2200" b="1" dirty="0"/>
              <a:t> </a:t>
            </a:r>
            <a:r>
              <a:rPr lang="en-US" sz="2200" b="1" dirty="0" err="1"/>
              <a:t>словенске</a:t>
            </a:r>
            <a:r>
              <a:rPr lang="en-US" sz="2200" b="1" dirty="0"/>
              <a:t> </a:t>
            </a:r>
            <a:r>
              <a:rPr lang="en-US" sz="2200" b="1" dirty="0" err="1"/>
              <a:t>писмености</a:t>
            </a:r>
            <a:r>
              <a:rPr lang="en-US" sz="2200" b="1" dirty="0"/>
              <a:t> и </a:t>
            </a:r>
            <a:r>
              <a:rPr lang="en-US" sz="2200" b="1" dirty="0" err="1"/>
              <a:t>културе</a:t>
            </a:r>
            <a:r>
              <a:rPr lang="en-US" sz="2200" b="1" dirty="0"/>
              <a:t>,</a:t>
            </a:r>
            <a:r>
              <a:rPr lang="en-US" sz="2200" dirty="0"/>
              <a:t> </a:t>
            </a:r>
            <a:r>
              <a:rPr lang="en-US" sz="2200" dirty="0" err="1" smtClean="0"/>
              <a:t>празник</a:t>
            </a:r>
            <a:r>
              <a:rPr lang="en-US" sz="2200" dirty="0" smtClean="0"/>
              <a:t> </a:t>
            </a:r>
            <a:r>
              <a:rPr lang="en-US" sz="2200" dirty="0" err="1"/>
              <a:t>установљен</a:t>
            </a:r>
            <a:r>
              <a:rPr lang="en-US" sz="2200" dirty="0"/>
              <a:t> у </a:t>
            </a:r>
            <a:r>
              <a:rPr lang="en-US" sz="2200" dirty="0" err="1"/>
              <a:t>част</a:t>
            </a:r>
            <a:r>
              <a:rPr lang="en-US" sz="2200" dirty="0"/>
              <a:t> </a:t>
            </a:r>
            <a:r>
              <a:rPr lang="en-US" sz="2200" dirty="0" err="1"/>
              <a:t>просветитеља</a:t>
            </a:r>
            <a:r>
              <a:rPr lang="en-US" sz="2200" dirty="0"/>
              <a:t> </a:t>
            </a:r>
            <a:r>
              <a:rPr lang="en-US" sz="2200" b="1" dirty="0" err="1"/>
              <a:t>Ћирила</a:t>
            </a:r>
            <a:r>
              <a:rPr lang="en-US" sz="2200" b="1" dirty="0"/>
              <a:t> и </a:t>
            </a:r>
            <a:r>
              <a:rPr lang="en-US" sz="2200" b="1" dirty="0" err="1"/>
              <a:t>Методија</a:t>
            </a:r>
            <a:r>
              <a:rPr lang="en-US" sz="2200" dirty="0"/>
              <a:t>, </a:t>
            </a:r>
            <a:r>
              <a:rPr lang="en-US" sz="2200" dirty="0" err="1"/>
              <a:t>прогласи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државни</a:t>
            </a:r>
            <a:r>
              <a:rPr lang="en-US" sz="2200" dirty="0"/>
              <a:t> </a:t>
            </a:r>
            <a:r>
              <a:rPr lang="en-US" sz="2200" dirty="0" err="1"/>
              <a:t>празник</a:t>
            </a:r>
            <a:r>
              <a:rPr lang="en-US" sz="2200" dirty="0"/>
              <a:t> и у </a:t>
            </a:r>
            <a:r>
              <a:rPr lang="en-US" sz="2200" dirty="0" err="1"/>
              <a:t>Републици</a:t>
            </a:r>
            <a:r>
              <a:rPr lang="en-US" sz="2200" dirty="0"/>
              <a:t> </a:t>
            </a:r>
            <a:r>
              <a:rPr lang="en-US" sz="2200" dirty="0" err="1"/>
              <a:t>Србији</a:t>
            </a:r>
            <a:r>
              <a:rPr lang="en-US" sz="2200" dirty="0"/>
              <a:t>, </a:t>
            </a:r>
            <a:r>
              <a:rPr lang="en-US" sz="2200" dirty="0" err="1"/>
              <a:t>као</a:t>
            </a:r>
            <a:r>
              <a:rPr lang="en-US" sz="2200" dirty="0"/>
              <a:t> </a:t>
            </a:r>
            <a:r>
              <a:rPr lang="en-US" sz="2200" dirty="0" err="1"/>
              <a:t>што</a:t>
            </a:r>
            <a:r>
              <a:rPr lang="en-US" sz="2200" dirty="0"/>
              <a:t> </a:t>
            </a:r>
            <a:r>
              <a:rPr lang="en-US" sz="2200" dirty="0" err="1"/>
              <a:t>је</a:t>
            </a:r>
            <a:r>
              <a:rPr lang="en-US" sz="2200" dirty="0"/>
              <a:t> </a:t>
            </a:r>
            <a:r>
              <a:rPr lang="en-US" sz="2200" dirty="0" err="1"/>
              <a:t>то</a:t>
            </a:r>
            <a:r>
              <a:rPr lang="en-US" sz="2200" dirty="0"/>
              <a:t> </a:t>
            </a:r>
            <a:r>
              <a:rPr lang="en-US" sz="2200" dirty="0" err="1"/>
              <a:t>већ</a:t>
            </a:r>
            <a:r>
              <a:rPr lang="en-US" sz="2200" dirty="0"/>
              <a:t> </a:t>
            </a:r>
            <a:r>
              <a:rPr lang="en-US" sz="2200" dirty="0" err="1"/>
              <a:t>случај</a:t>
            </a:r>
            <a:r>
              <a:rPr lang="en-US" sz="2200" dirty="0"/>
              <a:t> у </a:t>
            </a:r>
            <a:r>
              <a:rPr lang="en-US" sz="2200" dirty="0" err="1"/>
              <a:t>Русији</a:t>
            </a:r>
            <a:r>
              <a:rPr lang="en-US" sz="2200" dirty="0"/>
              <a:t>, </a:t>
            </a:r>
            <a:r>
              <a:rPr lang="en-US" sz="2200" dirty="0" err="1"/>
              <a:t>Бугарској</a:t>
            </a:r>
            <a:r>
              <a:rPr lang="en-US" sz="2200" dirty="0"/>
              <a:t>, </a:t>
            </a:r>
            <a:r>
              <a:rPr lang="en-US" sz="2200" dirty="0" err="1"/>
              <a:t>Македонији</a:t>
            </a:r>
            <a:r>
              <a:rPr lang="en-US" sz="2200" dirty="0"/>
              <a:t>, </a:t>
            </a:r>
            <a:r>
              <a:rPr lang="en-US" sz="2200" dirty="0" err="1"/>
              <a:t>Чешкој</a:t>
            </a:r>
            <a:r>
              <a:rPr lang="en-US" sz="2200" dirty="0"/>
              <a:t> и </a:t>
            </a:r>
            <a:r>
              <a:rPr lang="en-US" sz="2200" dirty="0" err="1"/>
              <a:t>Словачкој</a:t>
            </a:r>
            <a:r>
              <a:rPr lang="en-US" sz="2200" dirty="0" smtClean="0"/>
              <a:t>. </a:t>
            </a:r>
            <a:r>
              <a:rPr lang="sr-Cyrl-RS" sz="2200" dirty="0" smtClean="0"/>
              <a:t>Ове године је тај предлог и званично одобрен.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6" name="Content Placeholder 5" descr="citylight_stan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4732" y="228600"/>
            <a:ext cx="4120668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CS" b="1" i="1" dirty="0" smtClean="0"/>
              <a:t>ТВОРЦИ СЛОВЕНСКЕ ПИСМЕНОСТИ</a:t>
            </a:r>
            <a:endParaRPr lang="en-US" dirty="0"/>
          </a:p>
        </p:txBody>
      </p:sp>
      <p:pic>
        <p:nvPicPr>
          <p:cNvPr id="5" name="Content Placeholder 4" descr="665455_sveti-cirilo-i-metodije_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4038600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85000" lnSpcReduction="10000"/>
          </a:bodyPr>
          <a:lstStyle/>
          <a:p>
            <a:r>
              <a:rPr lang="sr-Cyrl-CS" b="1" i="1" dirty="0" smtClean="0"/>
              <a:t>863. НАСТАЈЕ СЛОВЕНСКО ПИСМО</a:t>
            </a:r>
          </a:p>
          <a:p>
            <a:endParaRPr lang="sr-Cyrl-CS" b="1" i="1" dirty="0" smtClean="0"/>
          </a:p>
          <a:p>
            <a:r>
              <a:rPr lang="sr-Cyrl-CS" sz="4000" b="1" dirty="0" smtClean="0">
                <a:latin typeface="Monotype Corsiva" pitchFamily="66" charset="0"/>
              </a:rPr>
              <a:t>ГЛАГОЉИЦА</a:t>
            </a:r>
            <a:r>
              <a:rPr lang="sr-Cyrl-CS" dirty="0" smtClean="0">
                <a:latin typeface="Monotype Corsiva" pitchFamily="66" charset="0"/>
              </a:rPr>
              <a:t> – </a:t>
            </a:r>
          </a:p>
          <a:p>
            <a:r>
              <a:rPr lang="sr-Cyrl-CS" i="1" dirty="0" smtClean="0"/>
              <a:t>ПО ОБРАСЦУ ГРЧКОГ КУРЗИВНОГ ПИСМА; УТИЦАЈИ ИСТОЧНИХ ПИСАМА</a:t>
            </a:r>
          </a:p>
          <a:p>
            <a:endParaRPr lang="sr-Cyrl-CS" dirty="0" smtClean="0"/>
          </a:p>
          <a:p>
            <a:r>
              <a:rPr lang="sr-Cyrl-CS" sz="4000" b="1" dirty="0" smtClean="0">
                <a:latin typeface="Monotype Corsiva" pitchFamily="66" charset="0"/>
              </a:rPr>
              <a:t>ЋИРИЛИЦА</a:t>
            </a:r>
            <a:r>
              <a:rPr lang="sr-Cyrl-CS" b="1" dirty="0" smtClean="0">
                <a:latin typeface="Monotype Corsiva" pitchFamily="66" charset="0"/>
              </a:rPr>
              <a:t> </a:t>
            </a:r>
            <a:r>
              <a:rPr lang="sr-Cyrl-CS" dirty="0" smtClean="0">
                <a:latin typeface="Monotype Corsiva" pitchFamily="66" charset="0"/>
              </a:rPr>
              <a:t>– </a:t>
            </a:r>
            <a:r>
              <a:rPr lang="sr-Cyrl-CS" i="1" dirty="0" smtClean="0"/>
              <a:t>ВАРИЈАНТА ГРЧКОГ УСТАВНОГ (УНИЦИЈАЛНОГ) ПИСМ</a:t>
            </a:r>
            <a:r>
              <a:rPr lang="sr-Cyrl-CS" dirty="0" smtClean="0"/>
              <a:t>А</a:t>
            </a:r>
            <a:endParaRPr lang="sr-Cyrl-CS" dirty="0" smtClean="0"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524001"/>
            <a:ext cx="2021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i="1" dirty="0" smtClean="0"/>
              <a:t>ЋИРИЛО</a:t>
            </a:r>
            <a:r>
              <a:rPr lang="sr-Cyrl-CS" sz="2400" dirty="0" smtClean="0"/>
              <a:t> (826-869)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4600" y="1600200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i="1" dirty="0" smtClean="0"/>
              <a:t>МЕТОДИЈЕ</a:t>
            </a:r>
            <a:r>
              <a:rPr lang="sr-Cyrl-CS" sz="2400" dirty="0" smtClean="0"/>
              <a:t> </a:t>
            </a:r>
          </a:p>
          <a:p>
            <a:r>
              <a:rPr lang="sr-Cyrl-CS" sz="2400" dirty="0" smtClean="0"/>
              <a:t>(815-885)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495800" cy="5897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r-Cyrl-CS" b="1" i="1" dirty="0" smtClean="0">
              <a:solidFill>
                <a:schemeClr val="accent6">
                  <a:lumMod val="75000"/>
                </a:schemeClr>
              </a:solidFill>
              <a:latin typeface="Forte" pitchFamily="66" charset="0"/>
            </a:endParaRPr>
          </a:p>
          <a:p>
            <a:r>
              <a:rPr lang="sr-Cyrl-CS" b="1" i="1" dirty="0" smtClean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Владар Велике Моравске Растислав</a:t>
            </a:r>
            <a:r>
              <a:rPr lang="sr-Cyrl-CS" i="1" dirty="0" smtClean="0">
                <a:latin typeface="Forte" pitchFamily="66" charset="0"/>
              </a:rPr>
              <a:t> у 9. веку затражио је помоћ од византијског цара да му пошаље учитеље који би ширили хришћанство на словенском језику. </a:t>
            </a:r>
          </a:p>
          <a:p>
            <a:endParaRPr lang="sr-Cyrl-CS" i="1" dirty="0" smtClean="0">
              <a:latin typeface="Forte" pitchFamily="66" charset="0"/>
            </a:endParaRPr>
          </a:p>
          <a:p>
            <a:endParaRPr lang="sr-Cyrl-CS" i="1" dirty="0" smtClean="0">
              <a:latin typeface="Forte" pitchFamily="66" charset="0"/>
            </a:endParaRPr>
          </a:p>
          <a:p>
            <a:r>
              <a:rPr lang="sr-Cyrl-CS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863. године, </a:t>
            </a:r>
          </a:p>
          <a:p>
            <a:r>
              <a:rPr lang="sr-Cyrl-C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Ђирило</a:t>
            </a:r>
            <a:r>
              <a:rPr lang="sr-Cyrl-C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и </a:t>
            </a:r>
            <a:r>
              <a:rPr lang="sr-Cyrl-C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Методије</a:t>
            </a:r>
            <a:r>
              <a:rPr lang="sr-Cyrl-C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, учени Грци из околине Солуна долазе међу Словене да проповедају хришћанство.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6248400"/>
          </a:xfrm>
        </p:spPr>
        <p:txBody>
          <a:bodyPr>
            <a:normAutofit fontScale="92500" lnSpcReduction="20000"/>
          </a:bodyPr>
          <a:lstStyle/>
          <a:p>
            <a:r>
              <a:rPr lang="sr-Cyrl-C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Црквене књиге су превели и створили су први књижевни језик Словена – </a:t>
            </a:r>
          </a:p>
          <a:p>
            <a:pPr>
              <a:buNone/>
            </a:pPr>
            <a:r>
              <a:rPr lang="sr-Cyrl-C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  СТАРОСЛОВЕНСКИ</a:t>
            </a:r>
            <a:r>
              <a:rPr lang="sr-Cyrl-C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.</a:t>
            </a:r>
            <a:endParaRPr lang="en-U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  <a:p>
            <a:pPr>
              <a:buNone/>
            </a:pPr>
            <a:endParaRPr lang="sr-Cyrl-C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  <a:p>
            <a:r>
              <a:rPr lang="sr-Cyrl-C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Старословенски језик записали су писмом које је Ћирило саставио, по угледу на грчко писмо – </a:t>
            </a:r>
          </a:p>
          <a:p>
            <a:pPr>
              <a:buNone/>
            </a:pPr>
            <a:endParaRPr lang="sr-Cyrl-C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  <a:p>
            <a:pPr>
              <a:buNone/>
            </a:pPr>
            <a:r>
              <a:rPr lang="sr-Cyrl-C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   ГЛАГОЉИЦУ</a:t>
            </a:r>
            <a:r>
              <a:rPr lang="sr-Cyrl-C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. </a:t>
            </a:r>
          </a:p>
          <a:p>
            <a:pPr>
              <a:buNone/>
            </a:pPr>
            <a:endParaRPr lang="sr-Cyrl-C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  <a:p>
            <a:r>
              <a:rPr lang="sr-Cyrl-C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Споменици писани глагољицом нису сачувани у оригиналу већ само у преписима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.</a:t>
            </a:r>
            <a:endParaRPr lang="sr-Latn-CS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r-Cyrl-CS" sz="2400" b="1" dirty="0" smtClean="0">
                <a:solidFill>
                  <a:srgbClr val="E30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               Одакле </a:t>
            </a:r>
            <a:r>
              <a:rPr lang="sr-Cyrl-CS" sz="2400" b="1" dirty="0">
                <a:solidFill>
                  <a:srgbClr val="E30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назив писма ћирилица?</a:t>
            </a:r>
            <a:endParaRPr lang="sr-Latn-CS" sz="2400" b="1" dirty="0">
              <a:solidFill>
                <a:srgbClr val="E303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6019800"/>
          </a:xfrm>
        </p:spPr>
        <p:txBody>
          <a:bodyPr>
            <a:normAutofit/>
          </a:bodyPr>
          <a:lstStyle/>
          <a:p>
            <a:r>
              <a:rPr lang="sr-Cyrl-C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Крајем 9. века Ћирилови и Методијеви ученици стварају ново писмо названом по учитељу </a:t>
            </a:r>
            <a:r>
              <a:rPr lang="sr-Cyrl-C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sr-Cyrl-C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ЋИРИЛИЦА</a:t>
            </a:r>
            <a:r>
              <a:rPr lang="sr-Cyrl-C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r>
              <a:rPr lang="sr-Cyrl-C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почетку је целокупна књижевност била намењена верским потребама. Књиге су преписиване руком, те су зато преписивачи ненамерно у текстове уносили елементе свог говора.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943600"/>
          </a:xfrm>
        </p:spPr>
        <p:txBody>
          <a:bodyPr>
            <a:normAutofit/>
          </a:bodyPr>
          <a:lstStyle/>
          <a:p>
            <a:r>
              <a:rPr lang="sr-Cyrl-C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Тако је током 12. века створена српска редакција старословенског језика или </a:t>
            </a:r>
            <a:r>
              <a:rPr lang="sr-Cyrl-CS" b="1" i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српскословенски језик</a:t>
            </a:r>
            <a:r>
              <a:rPr lang="sr-Cyrl-C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r>
              <a:rPr lang="sr-Cyrl-C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Ово је књижевни језик Срба који је био у употреби од краја 12. века до прве половине 18. века.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4648200" cy="5745163"/>
          </a:xfrm>
        </p:spPr>
        <p:txBody>
          <a:bodyPr>
            <a:normAutofit fontScale="85000" lnSpcReduction="10000"/>
          </a:bodyPr>
          <a:lstStyle/>
          <a:p>
            <a:r>
              <a:rPr lang="sr-Cyrl-C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Прву филолошку расправу написао је </a:t>
            </a:r>
            <a:r>
              <a:rPr lang="sr-Cyrl-CS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Црноризац Храбар</a:t>
            </a:r>
            <a:r>
              <a:rPr lang="sr-Cyrl-C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(црноризац-калуђер)</a:t>
            </a:r>
          </a:p>
          <a:p>
            <a:r>
              <a:rPr lang="sr-Cyrl-C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“</a:t>
            </a:r>
            <a:r>
              <a:rPr lang="sr-Cyrl-C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 писменима</a:t>
            </a:r>
            <a:r>
              <a:rPr lang="sr-Cyrl-C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”, која нам говори о значају језика и писма.</a:t>
            </a:r>
          </a:p>
          <a:p>
            <a:r>
              <a:rPr lang="sr-Cyrl-C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Поред расправљања о словима, говори и о улози Ћирила кога је Бог послао да створи 38 писмена према словенском изговору.</a:t>
            </a:r>
          </a:p>
          <a:p>
            <a:r>
              <a:rPr lang="sr-Cyrl-C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Дело је настало у првој половини 10. века</a:t>
            </a:r>
            <a:r>
              <a:rPr lang="sr-Cyrl-C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.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CS" i="1" dirty="0" smtClean="0">
                <a:solidFill>
                  <a:srgbClr val="E30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       О писменах</a:t>
            </a:r>
          </a:p>
          <a:p>
            <a:r>
              <a:rPr lang="sr-Cyrl-CS" i="1" dirty="0" smtClean="0">
                <a:solidFill>
                  <a:srgbClr val="E30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“Пређе Словени не имађаху књига, него по цртама и резама читаху и писаху, будући пагани. </a:t>
            </a:r>
          </a:p>
          <a:p>
            <a:r>
              <a:rPr lang="sr-Cyrl-CS" i="1" dirty="0" smtClean="0">
                <a:solidFill>
                  <a:srgbClr val="E30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Крстивши се, римским и грчким писменима мучаху се писати словенску реч без правила. Али како се може писати добро грчким писменима: словенске речи...</a:t>
            </a:r>
          </a:p>
          <a:p>
            <a:r>
              <a:rPr lang="sr-Cyrl-CS" i="1" dirty="0" smtClean="0">
                <a:solidFill>
                  <a:srgbClr val="E30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Свети Ћирил, тај нам писмена начини и књиге преведе, и Методије брат његов...”</a:t>
            </a:r>
            <a:endParaRPr lang="sr-Latn-CS" i="1" dirty="0" smtClean="0">
              <a:solidFill>
                <a:srgbClr val="E303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1465</Words>
  <Application>Microsoft Office PowerPoint</Application>
  <PresentationFormat>On-screen Show (4:3)</PresentationFormat>
  <Paragraphs>125</Paragraphs>
  <Slides>23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СВЕТСКИ ДАН МАТЕРЊЕГ ЈЕЗИКА  21.фебруар</vt:lpstr>
      <vt:lpstr>Slide 2</vt:lpstr>
      <vt:lpstr>Slide 3</vt:lpstr>
      <vt:lpstr>Slide 4</vt:lpstr>
      <vt:lpstr>Slide 5</vt:lpstr>
      <vt:lpstr>ТВОРЦИ СЛОВЕНСКЕ ПИСМЕНОСТИ</vt:lpstr>
      <vt:lpstr>Slide 7</vt:lpstr>
      <vt:lpstr>Slide 8</vt:lpstr>
      <vt:lpstr>Slide 9</vt:lpstr>
      <vt:lpstr>Споменици ћирилице</vt:lpstr>
      <vt:lpstr>Српски језик до Вука </vt:lpstr>
      <vt:lpstr>Slide 12</vt:lpstr>
      <vt:lpstr>НЕГУЈМО СРПСКИ ЈЕЗИК “Пиши као што говориш, читај како је написано”  </vt:lpstr>
      <vt:lpstr>Живот и рад</vt:lpstr>
      <vt:lpstr>Slide 15</vt:lpstr>
      <vt:lpstr>Slide 16</vt:lpstr>
      <vt:lpstr>Slide 17</vt:lpstr>
      <vt:lpstr>Slide 18</vt:lpstr>
      <vt:lpstr>Slide 19</vt:lpstr>
      <vt:lpstr>Реч  (Стефана Немање — оца Симеона )изговорене на самртничкој постељи Сави Немањићу </vt:lpstr>
      <vt:lpstr>Slide 21</vt:lpstr>
      <vt:lpstr>Slide 22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СВЕТСКИ ДАН МАТЕРЊЕГ ЈЕЗИКА</dc:title>
  <dc:creator>Olja i Miki</dc:creator>
  <cp:lastModifiedBy>Olivera</cp:lastModifiedBy>
  <cp:revision>70</cp:revision>
  <dcterms:created xsi:type="dcterms:W3CDTF">2018-02-17T10:53:39Z</dcterms:created>
  <dcterms:modified xsi:type="dcterms:W3CDTF">2022-02-21T15:56:07Z</dcterms:modified>
</cp:coreProperties>
</file>