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57" r:id="rId5"/>
    <p:sldId id="260" r:id="rId6"/>
    <p:sldId id="261" r:id="rId7"/>
    <p:sldId id="262" r:id="rId8"/>
    <p:sldId id="276" r:id="rId9"/>
    <p:sldId id="263" r:id="rId10"/>
    <p:sldId id="273" r:id="rId11"/>
    <p:sldId id="274" r:id="rId12"/>
    <p:sldId id="269" r:id="rId13"/>
    <p:sldId id="264" r:id="rId14"/>
    <p:sldId id="265" r:id="rId15"/>
    <p:sldId id="266" r:id="rId16"/>
    <p:sldId id="267"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emf"/></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emf"/><Relationship Id="rId4" Type="http://schemas.openxmlformats.org/officeDocument/2006/relationships/image" Target="../media/image37.png"/><Relationship Id="rId9"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bit.ly/3elaju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png"/><Relationship Id="rId10" Type="http://schemas.openxmlformats.org/officeDocument/2006/relationships/image" Target="../media/image25.emf"/><Relationship Id="rId4" Type="http://schemas.openxmlformats.org/officeDocument/2006/relationships/image" Target="../media/image19.png"/><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515" y="651642"/>
            <a:ext cx="7766936" cy="2673981"/>
          </a:xfrm>
        </p:spPr>
        <p:txBody>
          <a:bodyPr/>
          <a:lstStyle/>
          <a:p>
            <a:pPr algn="ctr"/>
            <a:r>
              <a:rPr lang="sr-Cyrl-RS" dirty="0"/>
              <a:t>ИНДИКАТОРИ ЗАГАЂЕЊА ЖИВОТНЕ СРЕДИНЕ</a:t>
            </a:r>
            <a:endParaRPr lang="sr-Latn-RS" dirty="0"/>
          </a:p>
        </p:txBody>
      </p:sp>
      <p:sp>
        <p:nvSpPr>
          <p:cNvPr id="3" name="Subtitle 2"/>
          <p:cNvSpPr>
            <a:spLocks noGrp="1"/>
          </p:cNvSpPr>
          <p:nvPr>
            <p:ph type="subTitle" idx="1"/>
          </p:nvPr>
        </p:nvSpPr>
        <p:spPr>
          <a:xfrm>
            <a:off x="3594538" y="4282061"/>
            <a:ext cx="5290582" cy="1666795"/>
          </a:xfrm>
        </p:spPr>
        <p:txBody>
          <a:bodyPr>
            <a:normAutofit/>
          </a:bodyPr>
          <a:lstStyle/>
          <a:p>
            <a:r>
              <a:rPr lang="sr-Cyrl-RS" sz="2400" dirty="0"/>
              <a:t>Реализатори угледног часа</a:t>
            </a:r>
            <a:r>
              <a:rPr lang="sr-Cyrl-RS" dirty="0"/>
              <a:t>:</a:t>
            </a:r>
          </a:p>
          <a:p>
            <a:r>
              <a:rPr lang="sr-Cyrl-RS" dirty="0"/>
              <a:t>Виолета Милосављевић- наставница биологије </a:t>
            </a:r>
          </a:p>
          <a:p>
            <a:r>
              <a:rPr lang="sr-Cyrl-RS" dirty="0"/>
              <a:t>Небојша Јовић- наставник хемије </a:t>
            </a:r>
          </a:p>
          <a:p>
            <a:r>
              <a:rPr lang="sr-Cyrl-RS" dirty="0"/>
              <a:t>Филип Клаин- наставник информатике </a:t>
            </a:r>
          </a:p>
          <a:p>
            <a:endParaRPr lang="sr-Latn-RS" dirty="0"/>
          </a:p>
        </p:txBody>
      </p:sp>
    </p:spTree>
    <p:extLst>
      <p:ext uri="{BB962C8B-B14F-4D97-AF65-F5344CB8AC3E}">
        <p14:creationId xmlns:p14="http://schemas.microsoft.com/office/powerpoint/2010/main" val="167449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CDF9D-15EA-4979-8C90-BA702DBF9DBC}"/>
              </a:ext>
            </a:extLst>
          </p:cNvPr>
          <p:cNvSpPr>
            <a:spLocks noGrp="1"/>
          </p:cNvSpPr>
          <p:nvPr>
            <p:ph idx="1"/>
          </p:nvPr>
        </p:nvSpPr>
        <p:spPr>
          <a:xfrm>
            <a:off x="666749" y="342901"/>
            <a:ext cx="11134725" cy="5698462"/>
          </a:xfrm>
        </p:spPr>
        <p:txBody>
          <a:bodyPr/>
          <a:lstStyle/>
          <a:p>
            <a:r>
              <a:rPr lang="sr-Cyrl-RS" dirty="0"/>
              <a:t>Методе се деле на квалитативне („чега има“) и квантитативне („колико нечега има“)</a:t>
            </a:r>
          </a:p>
          <a:p>
            <a:r>
              <a:rPr lang="sr-Cyrl-RS" dirty="0"/>
              <a:t>Могу бити једноставне, базиране на карактеристичној хемијској реакцији полутанта која је праћена стварањем или растварањем талога, променом боје, издвајањем гасова</a:t>
            </a:r>
            <a:r>
              <a:rPr lang="sr-Latn-RS" dirty="0"/>
              <a:t>, </a:t>
            </a:r>
            <a:r>
              <a:rPr lang="sr-Cyrl-RS" dirty="0"/>
              <a:t>променом киселости, променом проводљивости... </a:t>
            </a:r>
          </a:p>
          <a:p>
            <a:endParaRPr lang="sr-Cyrl-RS" dirty="0"/>
          </a:p>
          <a:p>
            <a:endParaRPr lang="sr-Cyrl-RS" dirty="0"/>
          </a:p>
          <a:p>
            <a:endParaRPr lang="sr-Cyrl-RS" dirty="0"/>
          </a:p>
          <a:p>
            <a:endParaRPr lang="sr-Cyrl-RS" dirty="0"/>
          </a:p>
          <a:p>
            <a:pPr marL="0" indent="0">
              <a:buNone/>
            </a:pPr>
            <a:endParaRPr lang="sr-Cyrl-RS" dirty="0"/>
          </a:p>
          <a:p>
            <a:r>
              <a:rPr lang="sr-Cyrl-RS" dirty="0"/>
              <a:t>А могу бити јако комплексне</a:t>
            </a:r>
            <a:r>
              <a:rPr lang="sr-Latn-RS" dirty="0"/>
              <a:t> </a:t>
            </a:r>
            <a:r>
              <a:rPr lang="sr-Cyrl-RS" dirty="0"/>
              <a:t>које захтевају специфичне инструменте и велико искуство при „читању“ добијених резултата</a:t>
            </a:r>
          </a:p>
          <a:p>
            <a:endParaRPr lang="en-US" dirty="0"/>
          </a:p>
        </p:txBody>
      </p:sp>
      <p:pic>
        <p:nvPicPr>
          <p:cNvPr id="4" name="Picture 3">
            <a:extLst>
              <a:ext uri="{FF2B5EF4-FFF2-40B4-BE49-F238E27FC236}">
                <a16:creationId xmlns:a16="http://schemas.microsoft.com/office/drawing/2014/main" id="{F4EE0947-12FC-4A36-B077-A7CE814598DA}"/>
              </a:ext>
            </a:extLst>
          </p:cNvPr>
          <p:cNvPicPr>
            <a:picLocks noChangeAspect="1"/>
          </p:cNvPicPr>
          <p:nvPr/>
        </p:nvPicPr>
        <p:blipFill>
          <a:blip r:embed="rId2"/>
          <a:stretch>
            <a:fillRect/>
          </a:stretch>
        </p:blipFill>
        <p:spPr>
          <a:xfrm>
            <a:off x="3688348" y="1893780"/>
            <a:ext cx="1359924" cy="1767211"/>
          </a:xfrm>
          <a:prstGeom prst="rect">
            <a:avLst/>
          </a:prstGeom>
        </p:spPr>
      </p:pic>
      <p:pic>
        <p:nvPicPr>
          <p:cNvPr id="5" name="Picture 4">
            <a:extLst>
              <a:ext uri="{FF2B5EF4-FFF2-40B4-BE49-F238E27FC236}">
                <a16:creationId xmlns:a16="http://schemas.microsoft.com/office/drawing/2014/main" id="{0C2F1195-EDC2-4AAA-9E3C-8AE8405EFF6E}"/>
              </a:ext>
            </a:extLst>
          </p:cNvPr>
          <p:cNvPicPr>
            <a:picLocks noChangeAspect="1"/>
          </p:cNvPicPr>
          <p:nvPr/>
        </p:nvPicPr>
        <p:blipFill>
          <a:blip r:embed="rId3"/>
          <a:stretch>
            <a:fillRect/>
          </a:stretch>
        </p:blipFill>
        <p:spPr>
          <a:xfrm>
            <a:off x="5902219" y="2136733"/>
            <a:ext cx="2483021" cy="1281303"/>
          </a:xfrm>
          <a:prstGeom prst="rect">
            <a:avLst/>
          </a:prstGeom>
        </p:spPr>
      </p:pic>
      <p:pic>
        <p:nvPicPr>
          <p:cNvPr id="6" name="Picture 5">
            <a:extLst>
              <a:ext uri="{FF2B5EF4-FFF2-40B4-BE49-F238E27FC236}">
                <a16:creationId xmlns:a16="http://schemas.microsoft.com/office/drawing/2014/main" id="{A03A0760-6D68-4465-A6F6-69FFB20C8050}"/>
              </a:ext>
            </a:extLst>
          </p:cNvPr>
          <p:cNvPicPr>
            <a:picLocks noChangeAspect="1"/>
          </p:cNvPicPr>
          <p:nvPr/>
        </p:nvPicPr>
        <p:blipFill>
          <a:blip r:embed="rId4"/>
          <a:stretch>
            <a:fillRect/>
          </a:stretch>
        </p:blipFill>
        <p:spPr>
          <a:xfrm>
            <a:off x="1049322" y="2020271"/>
            <a:ext cx="1651016" cy="1537642"/>
          </a:xfrm>
          <a:prstGeom prst="rect">
            <a:avLst/>
          </a:prstGeom>
        </p:spPr>
      </p:pic>
      <p:pic>
        <p:nvPicPr>
          <p:cNvPr id="7" name="Picture 6">
            <a:extLst>
              <a:ext uri="{FF2B5EF4-FFF2-40B4-BE49-F238E27FC236}">
                <a16:creationId xmlns:a16="http://schemas.microsoft.com/office/drawing/2014/main" id="{CCD55F38-5135-48EB-9873-F04AFBD43D33}"/>
              </a:ext>
            </a:extLst>
          </p:cNvPr>
          <p:cNvPicPr>
            <a:picLocks noChangeAspect="1"/>
          </p:cNvPicPr>
          <p:nvPr/>
        </p:nvPicPr>
        <p:blipFill>
          <a:blip r:embed="rId5"/>
          <a:stretch>
            <a:fillRect/>
          </a:stretch>
        </p:blipFill>
        <p:spPr>
          <a:xfrm>
            <a:off x="9008291" y="1893780"/>
            <a:ext cx="1804711" cy="1565081"/>
          </a:xfrm>
          <a:prstGeom prst="rect">
            <a:avLst/>
          </a:prstGeom>
        </p:spPr>
      </p:pic>
      <p:pic>
        <p:nvPicPr>
          <p:cNvPr id="8" name="Picture 7">
            <a:extLst>
              <a:ext uri="{FF2B5EF4-FFF2-40B4-BE49-F238E27FC236}">
                <a16:creationId xmlns:a16="http://schemas.microsoft.com/office/drawing/2014/main" id="{D3F80F89-D98B-4CF2-A6B3-BCF68A66CE70}"/>
              </a:ext>
            </a:extLst>
          </p:cNvPr>
          <p:cNvPicPr>
            <a:picLocks noChangeAspect="1"/>
          </p:cNvPicPr>
          <p:nvPr/>
        </p:nvPicPr>
        <p:blipFill>
          <a:blip r:embed="rId6"/>
          <a:stretch>
            <a:fillRect/>
          </a:stretch>
        </p:blipFill>
        <p:spPr>
          <a:xfrm>
            <a:off x="2590799" y="4400549"/>
            <a:ext cx="3038476" cy="1974627"/>
          </a:xfrm>
          <a:prstGeom prst="rect">
            <a:avLst/>
          </a:prstGeom>
        </p:spPr>
      </p:pic>
      <p:pic>
        <p:nvPicPr>
          <p:cNvPr id="9" name="Picture 8">
            <a:extLst>
              <a:ext uri="{FF2B5EF4-FFF2-40B4-BE49-F238E27FC236}">
                <a16:creationId xmlns:a16="http://schemas.microsoft.com/office/drawing/2014/main" id="{DCA90A05-9E47-4B7C-88E4-EAA34CD77EF5}"/>
              </a:ext>
            </a:extLst>
          </p:cNvPr>
          <p:cNvPicPr>
            <a:picLocks noChangeAspect="1"/>
          </p:cNvPicPr>
          <p:nvPr/>
        </p:nvPicPr>
        <p:blipFill>
          <a:blip r:embed="rId7"/>
          <a:stretch>
            <a:fillRect/>
          </a:stretch>
        </p:blipFill>
        <p:spPr>
          <a:xfrm>
            <a:off x="6562726" y="4578238"/>
            <a:ext cx="2819400" cy="1619250"/>
          </a:xfrm>
          <a:prstGeom prst="rect">
            <a:avLst/>
          </a:prstGeom>
        </p:spPr>
      </p:pic>
      <p:pic>
        <p:nvPicPr>
          <p:cNvPr id="19" name="Picture 18">
            <a:extLst>
              <a:ext uri="{FF2B5EF4-FFF2-40B4-BE49-F238E27FC236}">
                <a16:creationId xmlns:a16="http://schemas.microsoft.com/office/drawing/2014/main" id="{0F70E921-C818-409F-9459-DE40C8AEDA99}"/>
              </a:ext>
            </a:extLst>
          </p:cNvPr>
          <p:cNvPicPr>
            <a:picLocks noChangeAspect="1"/>
          </p:cNvPicPr>
          <p:nvPr/>
        </p:nvPicPr>
        <p:blipFill>
          <a:blip r:embed="rId8"/>
          <a:stretch>
            <a:fillRect/>
          </a:stretch>
        </p:blipFill>
        <p:spPr>
          <a:xfrm>
            <a:off x="1217021" y="5018042"/>
            <a:ext cx="9757957" cy="469301"/>
          </a:xfrm>
          <a:prstGeom prst="rect">
            <a:avLst/>
          </a:prstGeom>
        </p:spPr>
      </p:pic>
      <p:pic>
        <p:nvPicPr>
          <p:cNvPr id="21" name="Picture 20">
            <a:extLst>
              <a:ext uri="{FF2B5EF4-FFF2-40B4-BE49-F238E27FC236}">
                <a16:creationId xmlns:a16="http://schemas.microsoft.com/office/drawing/2014/main" id="{861CC4C9-90CF-410B-94BC-C1E2B930EE85}"/>
              </a:ext>
            </a:extLst>
          </p:cNvPr>
          <p:cNvPicPr>
            <a:picLocks noChangeAspect="1"/>
          </p:cNvPicPr>
          <p:nvPr/>
        </p:nvPicPr>
        <p:blipFill>
          <a:blip r:embed="rId9"/>
          <a:stretch>
            <a:fillRect/>
          </a:stretch>
        </p:blipFill>
        <p:spPr>
          <a:xfrm>
            <a:off x="9601201" y="4936508"/>
            <a:ext cx="11453269" cy="550835"/>
          </a:xfrm>
          <a:prstGeom prst="rect">
            <a:avLst/>
          </a:prstGeom>
        </p:spPr>
      </p:pic>
    </p:spTree>
    <p:extLst>
      <p:ext uri="{BB962C8B-B14F-4D97-AF65-F5344CB8AC3E}">
        <p14:creationId xmlns:p14="http://schemas.microsoft.com/office/powerpoint/2010/main" val="30543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C7E5D-969A-4D83-A90C-A4D15797C83A}"/>
              </a:ext>
            </a:extLst>
          </p:cNvPr>
          <p:cNvSpPr>
            <a:spLocks noGrp="1"/>
          </p:cNvSpPr>
          <p:nvPr>
            <p:ph idx="1"/>
          </p:nvPr>
        </p:nvSpPr>
        <p:spPr>
          <a:xfrm>
            <a:off x="612559" y="180975"/>
            <a:ext cx="11188916" cy="6534150"/>
          </a:xfrm>
        </p:spPr>
        <p:txBody>
          <a:bodyPr>
            <a:normAutofit lnSpcReduction="10000"/>
          </a:bodyPr>
          <a:lstStyle/>
          <a:p>
            <a:r>
              <a:rPr lang="sr-Cyrl-RS" dirty="0"/>
              <a:t>Процедура се састоји од неколико корака:</a:t>
            </a:r>
          </a:p>
          <a:p>
            <a:pPr marL="0" indent="0">
              <a:buNone/>
            </a:pPr>
            <a:r>
              <a:rPr lang="sr-Cyrl-RS" dirty="0"/>
              <a:t>	- узорковање воде, ваздуха, земљишта...</a:t>
            </a:r>
          </a:p>
          <a:p>
            <a:pPr marL="0" indent="0">
              <a:buNone/>
            </a:pPr>
            <a:endParaRPr lang="sr-Cyrl-RS" dirty="0"/>
          </a:p>
          <a:p>
            <a:pPr marL="0" indent="0">
              <a:buNone/>
            </a:pPr>
            <a:endParaRPr lang="sr-Cyrl-RS" dirty="0"/>
          </a:p>
          <a:p>
            <a:pPr marL="0" indent="0">
              <a:buNone/>
            </a:pPr>
            <a:endParaRPr lang="sr-Cyrl-RS" dirty="0"/>
          </a:p>
          <a:p>
            <a:pPr marL="0" indent="0">
              <a:buNone/>
            </a:pPr>
            <a:r>
              <a:rPr lang="sr-Cyrl-RS" dirty="0"/>
              <a:t>	</a:t>
            </a:r>
          </a:p>
          <a:p>
            <a:pPr marL="0" indent="0">
              <a:buNone/>
            </a:pPr>
            <a:r>
              <a:rPr lang="sr-Cyrl-RS" dirty="0"/>
              <a:t>	- припрема узорка: мерење масе узорка, растварање, концентровање, одвајање компоненти које 	при одабраној методи ометају одређивање...</a:t>
            </a:r>
          </a:p>
          <a:p>
            <a:pPr marL="0" indent="0">
              <a:buNone/>
            </a:pPr>
            <a:endParaRPr lang="sr-Cyrl-RS" dirty="0"/>
          </a:p>
          <a:p>
            <a:pPr marL="0" indent="0">
              <a:buNone/>
            </a:pPr>
            <a:endParaRPr lang="sr-Cyrl-RS" dirty="0"/>
          </a:p>
          <a:p>
            <a:pPr marL="0" indent="0">
              <a:buNone/>
            </a:pPr>
            <a:endParaRPr lang="sr-Cyrl-RS" dirty="0"/>
          </a:p>
          <a:p>
            <a:pPr marL="0" indent="0">
              <a:buNone/>
            </a:pPr>
            <a:endParaRPr lang="sr-Cyrl-RS" dirty="0"/>
          </a:p>
          <a:p>
            <a:pPr marL="0" indent="0">
              <a:buNone/>
            </a:pPr>
            <a:endParaRPr lang="sr-Cyrl-RS" dirty="0"/>
          </a:p>
          <a:p>
            <a:pPr marL="0" indent="0">
              <a:buNone/>
            </a:pPr>
            <a:r>
              <a:rPr lang="sr-Cyrl-RS" dirty="0"/>
              <a:t>	- примена саме методе одређивања</a:t>
            </a:r>
          </a:p>
          <a:p>
            <a:pPr marL="0" indent="0">
              <a:buNone/>
            </a:pPr>
            <a:r>
              <a:rPr lang="sr-Cyrl-RS" dirty="0"/>
              <a:t>	- прорачун</a:t>
            </a:r>
          </a:p>
          <a:p>
            <a:pPr marL="0" indent="0">
              <a:buNone/>
            </a:pPr>
            <a:r>
              <a:rPr lang="sr-Cyrl-RS" dirty="0"/>
              <a:t>	- праћење одговарајућих законских прописа</a:t>
            </a:r>
          </a:p>
          <a:p>
            <a:pPr marL="0" indent="0">
              <a:buNone/>
            </a:pPr>
            <a:r>
              <a:rPr lang="sr-Cyrl-RS" dirty="0"/>
              <a:t>	- МДК-максимално дозвољене концентрације различитих контаминаната у различитим узорцима</a:t>
            </a:r>
            <a:endParaRPr lang="en-US" dirty="0"/>
          </a:p>
        </p:txBody>
      </p:sp>
      <p:pic>
        <p:nvPicPr>
          <p:cNvPr id="4" name="Picture 3">
            <a:extLst>
              <a:ext uri="{FF2B5EF4-FFF2-40B4-BE49-F238E27FC236}">
                <a16:creationId xmlns:a16="http://schemas.microsoft.com/office/drawing/2014/main" id="{A42B7B8C-ABD0-4D8E-8992-C14542748E7A}"/>
              </a:ext>
            </a:extLst>
          </p:cNvPr>
          <p:cNvPicPr>
            <a:picLocks noChangeAspect="1"/>
          </p:cNvPicPr>
          <p:nvPr/>
        </p:nvPicPr>
        <p:blipFill>
          <a:blip r:embed="rId2"/>
          <a:stretch>
            <a:fillRect/>
          </a:stretch>
        </p:blipFill>
        <p:spPr>
          <a:xfrm>
            <a:off x="1497470" y="1044958"/>
            <a:ext cx="2456017" cy="1216460"/>
          </a:xfrm>
          <a:prstGeom prst="rect">
            <a:avLst/>
          </a:prstGeom>
        </p:spPr>
      </p:pic>
      <p:pic>
        <p:nvPicPr>
          <p:cNvPr id="5" name="Picture 4">
            <a:extLst>
              <a:ext uri="{FF2B5EF4-FFF2-40B4-BE49-F238E27FC236}">
                <a16:creationId xmlns:a16="http://schemas.microsoft.com/office/drawing/2014/main" id="{E69D1CF5-464F-4FD4-BB00-1A0DE2735C87}"/>
              </a:ext>
            </a:extLst>
          </p:cNvPr>
          <p:cNvPicPr>
            <a:picLocks noChangeAspect="1"/>
          </p:cNvPicPr>
          <p:nvPr/>
        </p:nvPicPr>
        <p:blipFill>
          <a:blip r:embed="rId3"/>
          <a:stretch>
            <a:fillRect/>
          </a:stretch>
        </p:blipFill>
        <p:spPr>
          <a:xfrm>
            <a:off x="4686300" y="1036971"/>
            <a:ext cx="1914525" cy="1366694"/>
          </a:xfrm>
          <a:prstGeom prst="rect">
            <a:avLst/>
          </a:prstGeom>
        </p:spPr>
      </p:pic>
      <p:pic>
        <p:nvPicPr>
          <p:cNvPr id="6" name="Picture 5">
            <a:extLst>
              <a:ext uri="{FF2B5EF4-FFF2-40B4-BE49-F238E27FC236}">
                <a16:creationId xmlns:a16="http://schemas.microsoft.com/office/drawing/2014/main" id="{32F5E0C1-DB20-4EE0-96A4-395967BBD430}"/>
              </a:ext>
            </a:extLst>
          </p:cNvPr>
          <p:cNvPicPr>
            <a:picLocks noChangeAspect="1"/>
          </p:cNvPicPr>
          <p:nvPr/>
        </p:nvPicPr>
        <p:blipFill>
          <a:blip r:embed="rId4"/>
          <a:stretch>
            <a:fillRect/>
          </a:stretch>
        </p:blipFill>
        <p:spPr>
          <a:xfrm>
            <a:off x="7616764" y="1036971"/>
            <a:ext cx="2076450" cy="1384300"/>
          </a:xfrm>
          <a:prstGeom prst="rect">
            <a:avLst/>
          </a:prstGeom>
        </p:spPr>
      </p:pic>
      <p:pic>
        <p:nvPicPr>
          <p:cNvPr id="7" name="Picture 6">
            <a:extLst>
              <a:ext uri="{FF2B5EF4-FFF2-40B4-BE49-F238E27FC236}">
                <a16:creationId xmlns:a16="http://schemas.microsoft.com/office/drawing/2014/main" id="{11D91997-421A-45C5-988A-25FBD0A41358}"/>
              </a:ext>
            </a:extLst>
          </p:cNvPr>
          <p:cNvPicPr>
            <a:picLocks noChangeAspect="1"/>
          </p:cNvPicPr>
          <p:nvPr/>
        </p:nvPicPr>
        <p:blipFill>
          <a:blip r:embed="rId5"/>
          <a:stretch>
            <a:fillRect/>
          </a:stretch>
        </p:blipFill>
        <p:spPr>
          <a:xfrm>
            <a:off x="3953487" y="3335630"/>
            <a:ext cx="2849303" cy="1080230"/>
          </a:xfrm>
          <a:prstGeom prst="rect">
            <a:avLst/>
          </a:prstGeom>
        </p:spPr>
      </p:pic>
      <p:pic>
        <p:nvPicPr>
          <p:cNvPr id="8" name="Picture 7">
            <a:extLst>
              <a:ext uri="{FF2B5EF4-FFF2-40B4-BE49-F238E27FC236}">
                <a16:creationId xmlns:a16="http://schemas.microsoft.com/office/drawing/2014/main" id="{80D29D03-8014-4143-BB5E-37B98049737C}"/>
              </a:ext>
            </a:extLst>
          </p:cNvPr>
          <p:cNvPicPr>
            <a:picLocks noChangeAspect="1"/>
          </p:cNvPicPr>
          <p:nvPr/>
        </p:nvPicPr>
        <p:blipFill>
          <a:blip r:embed="rId6"/>
          <a:stretch>
            <a:fillRect/>
          </a:stretch>
        </p:blipFill>
        <p:spPr>
          <a:xfrm>
            <a:off x="7209097" y="3082925"/>
            <a:ext cx="2131969" cy="1753264"/>
          </a:xfrm>
          <a:prstGeom prst="rect">
            <a:avLst/>
          </a:prstGeom>
        </p:spPr>
      </p:pic>
      <p:pic>
        <p:nvPicPr>
          <p:cNvPr id="9" name="Picture 8">
            <a:extLst>
              <a:ext uri="{FF2B5EF4-FFF2-40B4-BE49-F238E27FC236}">
                <a16:creationId xmlns:a16="http://schemas.microsoft.com/office/drawing/2014/main" id="{4883BC9C-87B8-441A-B9F5-910E797D68D8}"/>
              </a:ext>
            </a:extLst>
          </p:cNvPr>
          <p:cNvPicPr>
            <a:picLocks noChangeAspect="1"/>
          </p:cNvPicPr>
          <p:nvPr/>
        </p:nvPicPr>
        <p:blipFill>
          <a:blip r:embed="rId7"/>
          <a:stretch>
            <a:fillRect/>
          </a:stretch>
        </p:blipFill>
        <p:spPr>
          <a:xfrm>
            <a:off x="9836366" y="2886482"/>
            <a:ext cx="1469809" cy="2208729"/>
          </a:xfrm>
          <a:prstGeom prst="rect">
            <a:avLst/>
          </a:prstGeom>
        </p:spPr>
      </p:pic>
      <p:pic>
        <p:nvPicPr>
          <p:cNvPr id="10" name="Picture 9">
            <a:extLst>
              <a:ext uri="{FF2B5EF4-FFF2-40B4-BE49-F238E27FC236}">
                <a16:creationId xmlns:a16="http://schemas.microsoft.com/office/drawing/2014/main" id="{30FF6BD8-4EEE-4A5E-A8CA-9AD0DF270144}"/>
              </a:ext>
            </a:extLst>
          </p:cNvPr>
          <p:cNvPicPr>
            <a:picLocks noChangeAspect="1"/>
          </p:cNvPicPr>
          <p:nvPr/>
        </p:nvPicPr>
        <p:blipFill>
          <a:blip r:embed="rId8"/>
          <a:stretch>
            <a:fillRect/>
          </a:stretch>
        </p:blipFill>
        <p:spPr>
          <a:xfrm>
            <a:off x="1352145" y="3082925"/>
            <a:ext cx="2046301" cy="1435465"/>
          </a:xfrm>
          <a:prstGeom prst="rect">
            <a:avLst/>
          </a:prstGeom>
        </p:spPr>
      </p:pic>
      <p:pic>
        <p:nvPicPr>
          <p:cNvPr id="20" name="Picture 19">
            <a:extLst>
              <a:ext uri="{FF2B5EF4-FFF2-40B4-BE49-F238E27FC236}">
                <a16:creationId xmlns:a16="http://schemas.microsoft.com/office/drawing/2014/main" id="{8241F15C-92E7-4BD8-8BE4-6CFE3701BB73}"/>
              </a:ext>
            </a:extLst>
          </p:cNvPr>
          <p:cNvPicPr>
            <a:picLocks noChangeAspect="1"/>
          </p:cNvPicPr>
          <p:nvPr/>
        </p:nvPicPr>
        <p:blipFill>
          <a:blip r:embed="rId9"/>
          <a:stretch>
            <a:fillRect/>
          </a:stretch>
        </p:blipFill>
        <p:spPr>
          <a:xfrm>
            <a:off x="8017816" y="3427976"/>
            <a:ext cx="5957316" cy="286512"/>
          </a:xfrm>
          <a:prstGeom prst="rect">
            <a:avLst/>
          </a:prstGeom>
        </p:spPr>
      </p:pic>
      <p:pic>
        <p:nvPicPr>
          <p:cNvPr id="22" name="Picture 21">
            <a:extLst>
              <a:ext uri="{FF2B5EF4-FFF2-40B4-BE49-F238E27FC236}">
                <a16:creationId xmlns:a16="http://schemas.microsoft.com/office/drawing/2014/main" id="{2FF12F3C-AB15-444C-97B6-41E14F991BC2}"/>
              </a:ext>
            </a:extLst>
          </p:cNvPr>
          <p:cNvPicPr>
            <a:picLocks noChangeAspect="1"/>
          </p:cNvPicPr>
          <p:nvPr/>
        </p:nvPicPr>
        <p:blipFill>
          <a:blip r:embed="rId10"/>
          <a:stretch>
            <a:fillRect/>
          </a:stretch>
        </p:blipFill>
        <p:spPr>
          <a:xfrm>
            <a:off x="9348847" y="3062851"/>
            <a:ext cx="5957316" cy="286512"/>
          </a:xfrm>
          <a:prstGeom prst="rect">
            <a:avLst/>
          </a:prstGeom>
        </p:spPr>
      </p:pic>
    </p:spTree>
    <p:extLst>
      <p:ext uri="{BB962C8B-B14F-4D97-AF65-F5344CB8AC3E}">
        <p14:creationId xmlns:p14="http://schemas.microsoft.com/office/powerpoint/2010/main" val="357934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Загађење земљишта и индикатори</a:t>
            </a:r>
            <a:endParaRPr lang="sr-Latn-RS" dirty="0"/>
          </a:p>
        </p:txBody>
      </p:sp>
      <p:sp>
        <p:nvSpPr>
          <p:cNvPr id="3" name="Content Placeholder 2"/>
          <p:cNvSpPr>
            <a:spLocks noGrp="1"/>
          </p:cNvSpPr>
          <p:nvPr>
            <p:ph idx="1"/>
          </p:nvPr>
        </p:nvSpPr>
        <p:spPr>
          <a:xfrm>
            <a:off x="677334" y="2160589"/>
            <a:ext cx="6185921" cy="3880773"/>
          </a:xfrm>
        </p:spPr>
        <p:txBody>
          <a:bodyPr>
            <a:normAutofit/>
          </a:bodyPr>
          <a:lstStyle/>
          <a:p>
            <a:r>
              <a:rPr lang="sr-Cyrl-RS" dirty="0"/>
              <a:t>Закишељавање земљишта природан је процес у свим земљиштима, а може бити повећано активностима човека. Степен закишељавања зависи од структуре земљишта, уношењу у земљиште атмосферских загађења, киселих киша, минералних ђубрива  и примењених агротехничких мера.</a:t>
            </a:r>
          </a:p>
          <a:p>
            <a:r>
              <a:rPr lang="sr-Latn-RS" dirty="0"/>
              <a:t>Ph </a:t>
            </a:r>
            <a:r>
              <a:rPr lang="sr-Cyrl-RS" dirty="0"/>
              <a:t>Мерач вредности са убодном сондом користи се код мерења киселости свих типова земљишта. Предност овог пХ мерача је та што се земљиште може мерити на самом пољу, то јест није потребно узорковање земљишта. </a:t>
            </a:r>
          </a:p>
          <a:p>
            <a:endParaRPr lang="sr-Cyrl-RS" dirty="0"/>
          </a:p>
          <a:p>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76" y="3588897"/>
            <a:ext cx="2213312" cy="29662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76" y="681121"/>
            <a:ext cx="2728748" cy="2728748"/>
          </a:xfrm>
          <a:prstGeom prst="rect">
            <a:avLst/>
          </a:prstGeom>
        </p:spPr>
      </p:pic>
    </p:spTree>
    <p:extLst>
      <p:ext uri="{BB962C8B-B14F-4D97-AF65-F5344CB8AC3E}">
        <p14:creationId xmlns:p14="http://schemas.microsoft.com/office/powerpoint/2010/main" val="333538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Инструменти и апликације</a:t>
            </a:r>
            <a:br>
              <a:rPr lang="sr-Cyrl-RS" dirty="0"/>
            </a:br>
            <a:r>
              <a:rPr lang="sr-Cyrl-RS" dirty="0"/>
              <a:t>за детектовање загађења</a:t>
            </a:r>
            <a:endParaRPr lang="sr-Latn-RS" dirty="0"/>
          </a:p>
        </p:txBody>
      </p:sp>
      <p:sp>
        <p:nvSpPr>
          <p:cNvPr id="3" name="Content Placeholder 2"/>
          <p:cNvSpPr>
            <a:spLocks noGrp="1"/>
          </p:cNvSpPr>
          <p:nvPr>
            <p:ph idx="1"/>
          </p:nvPr>
        </p:nvSpPr>
        <p:spPr>
          <a:xfrm>
            <a:off x="677334" y="2186152"/>
            <a:ext cx="8596668" cy="3287651"/>
          </a:xfrm>
        </p:spPr>
        <p:txBody>
          <a:bodyPr>
            <a:normAutofit/>
          </a:bodyPr>
          <a:lstStyle/>
          <a:p>
            <a:pPr marL="0" indent="0">
              <a:spcBef>
                <a:spcPts val="0"/>
              </a:spcBef>
              <a:buNone/>
            </a:pPr>
            <a:endParaRPr lang="sr-Cyrl-RS" dirty="0"/>
          </a:p>
          <a:p>
            <a:pPr>
              <a:spcBef>
                <a:spcPts val="0"/>
              </a:spcBef>
            </a:pPr>
            <a:r>
              <a:rPr lang="sr-Cyrl-RS" dirty="0"/>
              <a:t>Са  развојем технологије и дигиталне технологије развијен је читав низ апликација и апарата за детекцију загађења.</a:t>
            </a:r>
          </a:p>
          <a:p>
            <a:pPr marL="0" indent="0">
              <a:spcBef>
                <a:spcPts val="0"/>
              </a:spcBef>
              <a:buNone/>
            </a:pPr>
            <a:endParaRPr lang="sr-Cyrl-RS" dirty="0"/>
          </a:p>
          <a:p>
            <a:pPr>
              <a:spcBef>
                <a:spcPts val="0"/>
              </a:spcBef>
            </a:pPr>
            <a:r>
              <a:rPr lang="sr-Cyrl-RS" dirty="0"/>
              <a:t>Сада свако може у сваком делу дана да провери стање загађења ваздуха и да се у складу са тим и заштити.</a:t>
            </a:r>
          </a:p>
          <a:p>
            <a:pPr>
              <a:spcBef>
                <a:spcPts val="0"/>
              </a:spcBef>
            </a:pPr>
            <a:endParaRPr lang="sr-Cyrl-RS" dirty="0"/>
          </a:p>
          <a:p>
            <a:pPr>
              <a:spcBef>
                <a:spcPts val="0"/>
              </a:spcBef>
            </a:pPr>
            <a:r>
              <a:rPr lang="sr-Cyrl-RS" dirty="0"/>
              <a:t>Све више људи у градовима наше земље проверава степен загађености, а готови сви већи градови имају екстремно загађен ваздух. У томе предњаче: Београд, Панчево, Ваљево, Чачак, Крагујевац, Ниш, Ужице, Косјерић....</a:t>
            </a:r>
          </a:p>
          <a:p>
            <a:pPr>
              <a:spcBef>
                <a:spcPts val="0"/>
              </a:spcBef>
            </a:pPr>
            <a:endParaRPr lang="sr-Cyrl-RS" dirty="0"/>
          </a:p>
          <a:p>
            <a:pPr>
              <a:spcBef>
                <a:spcPts val="0"/>
              </a:spcBef>
            </a:pPr>
            <a:endParaRPr lang="sr-Latn-RS" dirty="0"/>
          </a:p>
        </p:txBody>
      </p:sp>
    </p:spTree>
    <p:extLst>
      <p:ext uri="{BB962C8B-B14F-4D97-AF65-F5344CB8AC3E}">
        <p14:creationId xmlns:p14="http://schemas.microsoft.com/office/powerpoint/2010/main" val="54787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ПМ 10 и ПМ 2.5 честице</a:t>
            </a:r>
            <a:endParaRPr lang="sr-Latn-RS" dirty="0"/>
          </a:p>
        </p:txBody>
      </p:sp>
      <p:sp>
        <p:nvSpPr>
          <p:cNvPr id="3" name="Content Placeholder 2"/>
          <p:cNvSpPr>
            <a:spLocks noGrp="1"/>
          </p:cNvSpPr>
          <p:nvPr>
            <p:ph idx="1"/>
          </p:nvPr>
        </p:nvSpPr>
        <p:spPr/>
        <p:txBody>
          <a:bodyPr/>
          <a:lstStyle/>
          <a:p>
            <a:pPr>
              <a:spcBef>
                <a:spcPts val="0"/>
              </a:spcBef>
            </a:pPr>
            <a:r>
              <a:rPr lang="ru-RU" dirty="0" err="1"/>
              <a:t>Шта</a:t>
            </a:r>
            <a:r>
              <a:rPr lang="ru-RU" dirty="0"/>
              <a:t> су ПМ 10 и ПМ 2.5 </a:t>
            </a:r>
            <a:r>
              <a:rPr lang="ru-RU" dirty="0" err="1"/>
              <a:t>супстидарне</a:t>
            </a:r>
            <a:r>
              <a:rPr lang="ru-RU" dirty="0"/>
              <a:t> </a:t>
            </a:r>
            <a:r>
              <a:rPr lang="ru-RU" dirty="0" err="1"/>
              <a:t>честице</a:t>
            </a:r>
            <a:r>
              <a:rPr lang="ru-RU" dirty="0"/>
              <a:t>?</a:t>
            </a:r>
          </a:p>
          <a:p>
            <a:pPr>
              <a:spcBef>
                <a:spcPts val="0"/>
              </a:spcBef>
            </a:pPr>
            <a:r>
              <a:rPr lang="ru-RU" dirty="0" err="1"/>
              <a:t>Како</a:t>
            </a:r>
            <a:r>
              <a:rPr lang="ru-RU" dirty="0"/>
              <a:t> </a:t>
            </a:r>
            <a:r>
              <a:rPr lang="ru-RU" dirty="0" err="1"/>
              <a:t>је</a:t>
            </a:r>
            <a:r>
              <a:rPr lang="ru-RU" dirty="0"/>
              <a:t> </a:t>
            </a:r>
            <a:r>
              <a:rPr lang="ru-RU" dirty="0" err="1"/>
              <a:t>раније</a:t>
            </a:r>
            <a:r>
              <a:rPr lang="ru-RU" dirty="0"/>
              <a:t> за ББЦ </a:t>
            </a:r>
            <a:r>
              <a:rPr lang="ru-RU" dirty="0" err="1"/>
              <a:t>објаснио</a:t>
            </a:r>
            <a:r>
              <a:rPr lang="ru-RU" dirty="0"/>
              <a:t> доктор </a:t>
            </a:r>
            <a:r>
              <a:rPr lang="ru-RU" dirty="0" err="1"/>
              <a:t>Андреј</a:t>
            </a:r>
            <a:r>
              <a:rPr lang="ru-RU" dirty="0"/>
              <a:t> </a:t>
            </a:r>
            <a:r>
              <a:rPr lang="ru-RU" dirty="0" err="1"/>
              <a:t>Шоштарић</a:t>
            </a:r>
            <a:r>
              <a:rPr lang="ru-RU" dirty="0"/>
              <a:t>, ради се о </a:t>
            </a:r>
            <a:r>
              <a:rPr lang="ru-RU" dirty="0" err="1"/>
              <a:t>суспендованим</a:t>
            </a:r>
            <a:r>
              <a:rPr lang="ru-RU" dirty="0"/>
              <a:t> </a:t>
            </a:r>
            <a:r>
              <a:rPr lang="ru-RU" dirty="0" err="1"/>
              <a:t>честицама</a:t>
            </a:r>
            <a:r>
              <a:rPr lang="ru-RU" dirty="0"/>
              <a:t>, </a:t>
            </a:r>
            <a:r>
              <a:rPr lang="ru-RU" dirty="0" err="1"/>
              <a:t>односно</a:t>
            </a:r>
            <a:r>
              <a:rPr lang="ru-RU" dirty="0"/>
              <a:t> </a:t>
            </a:r>
            <a:r>
              <a:rPr lang="ru-RU" dirty="0" err="1"/>
              <a:t>чврстој</a:t>
            </a:r>
            <a:r>
              <a:rPr lang="ru-RU" dirty="0"/>
              <a:t> </a:t>
            </a:r>
            <a:r>
              <a:rPr lang="ru-RU" dirty="0" err="1"/>
              <a:t>материји</a:t>
            </a:r>
            <a:r>
              <a:rPr lang="ru-RU" dirty="0"/>
              <a:t> </a:t>
            </a:r>
            <a:r>
              <a:rPr lang="ru-RU" dirty="0" err="1"/>
              <a:t>која</a:t>
            </a:r>
            <a:r>
              <a:rPr lang="ru-RU" dirty="0"/>
              <a:t> се </a:t>
            </a:r>
            <a:r>
              <a:rPr lang="ru-RU" dirty="0" err="1"/>
              <a:t>налази</a:t>
            </a:r>
            <a:r>
              <a:rPr lang="ru-RU" dirty="0"/>
              <a:t> у </a:t>
            </a:r>
            <a:r>
              <a:rPr lang="ru-RU" dirty="0" err="1"/>
              <a:t>ваздуху</a:t>
            </a:r>
            <a:r>
              <a:rPr lang="ru-RU" dirty="0"/>
              <a:t>.</a:t>
            </a:r>
          </a:p>
          <a:p>
            <a:pPr>
              <a:spcBef>
                <a:spcPts val="0"/>
              </a:spcBef>
            </a:pPr>
            <a:endParaRPr lang="ru-RU" dirty="0"/>
          </a:p>
          <a:p>
            <a:pPr>
              <a:spcBef>
                <a:spcPts val="0"/>
              </a:spcBef>
            </a:pPr>
            <a:r>
              <a:rPr lang="ru-RU" dirty="0"/>
              <a:t>У </a:t>
            </a:r>
            <a:r>
              <a:rPr lang="ru-RU" dirty="0" err="1"/>
              <a:t>питању</a:t>
            </a:r>
            <a:r>
              <a:rPr lang="ru-RU" dirty="0"/>
              <a:t> су </a:t>
            </a:r>
            <a:r>
              <a:rPr lang="ru-RU" dirty="0" err="1"/>
              <a:t>такозване</a:t>
            </a:r>
            <a:r>
              <a:rPr lang="ru-RU" dirty="0"/>
              <a:t> </a:t>
            </a:r>
            <a:r>
              <a:rPr lang="ru-RU" dirty="0" err="1"/>
              <a:t>лебдеће</a:t>
            </a:r>
            <a:r>
              <a:rPr lang="ru-RU" dirty="0"/>
              <a:t> </a:t>
            </a:r>
            <a:r>
              <a:rPr lang="ru-RU" dirty="0" err="1"/>
              <a:t>честице</a:t>
            </a:r>
            <a:r>
              <a:rPr lang="ru-RU" dirty="0"/>
              <a:t> или, </a:t>
            </a:r>
            <a:r>
              <a:rPr lang="ru-RU" dirty="0" err="1"/>
              <a:t>како</a:t>
            </a:r>
            <a:r>
              <a:rPr lang="ru-RU" dirty="0"/>
              <a:t> се то </a:t>
            </a:r>
            <a:r>
              <a:rPr lang="ru-RU" dirty="0" err="1"/>
              <a:t>често</a:t>
            </a:r>
            <a:r>
              <a:rPr lang="ru-RU" dirty="0"/>
              <a:t> </a:t>
            </a:r>
            <a:r>
              <a:rPr lang="ru-RU" dirty="0" err="1"/>
              <a:t>назива</a:t>
            </a:r>
            <a:r>
              <a:rPr lang="ru-RU" dirty="0"/>
              <a:t> - „ситна </a:t>
            </a:r>
            <a:r>
              <a:rPr lang="ru-RU" dirty="0" err="1"/>
              <a:t>прашина</a:t>
            </a:r>
            <a:r>
              <a:rPr lang="ru-RU" dirty="0"/>
              <a:t>".</a:t>
            </a:r>
          </a:p>
          <a:p>
            <a:pPr>
              <a:spcBef>
                <a:spcPts val="0"/>
              </a:spcBef>
            </a:pPr>
            <a:endParaRPr lang="ru-RU" dirty="0"/>
          </a:p>
          <a:p>
            <a:pPr>
              <a:spcBef>
                <a:spcPts val="0"/>
              </a:spcBef>
            </a:pPr>
            <a:r>
              <a:rPr lang="ru-RU" dirty="0" err="1"/>
              <a:t>Суспендоване</a:t>
            </a:r>
            <a:r>
              <a:rPr lang="ru-RU" dirty="0"/>
              <a:t> </a:t>
            </a:r>
            <a:r>
              <a:rPr lang="ru-RU" dirty="0" err="1"/>
              <a:t>честице</a:t>
            </a:r>
            <a:r>
              <a:rPr lang="ru-RU" dirty="0"/>
              <a:t> могу </a:t>
            </a:r>
            <a:r>
              <a:rPr lang="ru-RU" dirty="0" err="1"/>
              <a:t>бити</a:t>
            </a:r>
            <a:r>
              <a:rPr lang="ru-RU" dirty="0"/>
              <a:t> </a:t>
            </a:r>
            <a:r>
              <a:rPr lang="ru-RU" dirty="0" err="1"/>
              <a:t>природног</a:t>
            </a:r>
            <a:r>
              <a:rPr lang="ru-RU" dirty="0"/>
              <a:t> и </a:t>
            </a:r>
            <a:r>
              <a:rPr lang="ru-RU" dirty="0" err="1"/>
              <a:t>антропогеног</a:t>
            </a:r>
            <a:r>
              <a:rPr lang="ru-RU" dirty="0"/>
              <a:t> </a:t>
            </a:r>
            <a:r>
              <a:rPr lang="ru-RU" dirty="0" err="1"/>
              <a:t>порекла</a:t>
            </a:r>
            <a:r>
              <a:rPr lang="ru-RU" dirty="0"/>
              <a:t>.</a:t>
            </a:r>
          </a:p>
          <a:p>
            <a:pPr>
              <a:spcBef>
                <a:spcPts val="0"/>
              </a:spcBef>
            </a:pPr>
            <a:endParaRPr lang="ru-RU" dirty="0"/>
          </a:p>
          <a:p>
            <a:pPr>
              <a:spcBef>
                <a:spcPts val="0"/>
              </a:spcBef>
            </a:pPr>
            <a:r>
              <a:rPr lang="ru-RU" dirty="0"/>
              <a:t>Антропогене </a:t>
            </a:r>
            <a:r>
              <a:rPr lang="ru-RU" dirty="0" err="1"/>
              <a:t>настају</a:t>
            </a:r>
            <a:r>
              <a:rPr lang="ru-RU" dirty="0"/>
              <a:t> </a:t>
            </a:r>
            <a:r>
              <a:rPr lang="ru-RU" dirty="0" err="1"/>
              <a:t>као</a:t>
            </a:r>
            <a:r>
              <a:rPr lang="ru-RU" dirty="0"/>
              <a:t> </a:t>
            </a:r>
            <a:r>
              <a:rPr lang="ru-RU" dirty="0" err="1"/>
              <a:t>последица</a:t>
            </a:r>
            <a:r>
              <a:rPr lang="ru-RU" dirty="0"/>
              <a:t> </a:t>
            </a:r>
            <a:r>
              <a:rPr lang="ru-RU" dirty="0" err="1"/>
              <a:t>некомплетног</a:t>
            </a:r>
            <a:r>
              <a:rPr lang="ru-RU" dirty="0"/>
              <a:t> </a:t>
            </a:r>
            <a:r>
              <a:rPr lang="ru-RU" dirty="0" err="1"/>
              <a:t>сагоревања</a:t>
            </a:r>
            <a:r>
              <a:rPr lang="ru-RU" dirty="0"/>
              <a:t> </a:t>
            </a:r>
            <a:r>
              <a:rPr lang="ru-RU" dirty="0" err="1"/>
              <a:t>фосилних</a:t>
            </a:r>
            <a:r>
              <a:rPr lang="ru-RU" dirty="0"/>
              <a:t> </a:t>
            </a:r>
            <a:r>
              <a:rPr lang="ru-RU" dirty="0" err="1"/>
              <a:t>горива</a:t>
            </a:r>
            <a:r>
              <a:rPr lang="ru-RU" dirty="0"/>
              <a:t>.</a:t>
            </a:r>
            <a:endParaRPr lang="sr-Latn-RS" dirty="0"/>
          </a:p>
          <a:p>
            <a:endParaRPr lang="sr-Latn-RS" dirty="0"/>
          </a:p>
        </p:txBody>
      </p:sp>
    </p:spTree>
    <p:extLst>
      <p:ext uri="{BB962C8B-B14F-4D97-AF65-F5344CB8AC3E}">
        <p14:creationId xmlns:p14="http://schemas.microsoft.com/office/powerpoint/2010/main" val="262580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875163" cy="578069"/>
          </a:xfrm>
        </p:spPr>
        <p:txBody>
          <a:bodyPr>
            <a:normAutofit fontScale="90000"/>
          </a:bodyPr>
          <a:lstStyle/>
          <a:p>
            <a:r>
              <a:rPr lang="sr-Cyrl-RS" dirty="0"/>
              <a:t>Апликације</a:t>
            </a:r>
            <a:endParaRPr lang="sr-Latn-RS" dirty="0"/>
          </a:p>
        </p:txBody>
      </p:sp>
      <p:sp>
        <p:nvSpPr>
          <p:cNvPr id="3" name="Content Placeholder 2"/>
          <p:cNvSpPr>
            <a:spLocks noGrp="1"/>
          </p:cNvSpPr>
          <p:nvPr>
            <p:ph idx="1"/>
          </p:nvPr>
        </p:nvSpPr>
        <p:spPr>
          <a:xfrm>
            <a:off x="509168" y="1372314"/>
            <a:ext cx="4809066" cy="4839300"/>
          </a:xfrm>
        </p:spPr>
        <p:txBody>
          <a:bodyPr>
            <a:normAutofit fontScale="92500" lnSpcReduction="10000"/>
          </a:bodyPr>
          <a:lstStyle/>
          <a:p>
            <a:r>
              <a:rPr lang="ru-RU" dirty="0" err="1"/>
              <a:t>Апликација</a:t>
            </a:r>
            <a:r>
              <a:rPr lang="ru-RU" dirty="0"/>
              <a:t> </a:t>
            </a:r>
            <a:r>
              <a:rPr lang="sr-Latn-RS" dirty="0"/>
              <a:t> </a:t>
            </a:r>
            <a:r>
              <a:rPr lang="sr-Latn-RS" b="1" i="1" dirty="0"/>
              <a:t>AirCare</a:t>
            </a:r>
            <a:r>
              <a:rPr lang="ru-RU" dirty="0"/>
              <a:t> на </a:t>
            </a:r>
            <a:r>
              <a:rPr lang="ru-RU" dirty="0" err="1"/>
              <a:t>једноставан</a:t>
            </a:r>
            <a:r>
              <a:rPr lang="ru-RU" dirty="0"/>
              <a:t> начин </a:t>
            </a:r>
            <a:r>
              <a:rPr lang="ru-RU" dirty="0" err="1"/>
              <a:t>представља</a:t>
            </a:r>
            <a:r>
              <a:rPr lang="ru-RU" dirty="0"/>
              <a:t> </a:t>
            </a:r>
            <a:r>
              <a:rPr lang="ru-RU" dirty="0" err="1"/>
              <a:t>податке</a:t>
            </a:r>
            <a:r>
              <a:rPr lang="ru-RU" dirty="0"/>
              <a:t> </a:t>
            </a:r>
            <a:r>
              <a:rPr lang="ru-RU" dirty="0" err="1"/>
              <a:t>са</a:t>
            </a:r>
            <a:r>
              <a:rPr lang="ru-RU" dirty="0"/>
              <a:t> </a:t>
            </a:r>
            <a:r>
              <a:rPr lang="ru-RU" dirty="0" err="1"/>
              <a:t>преко</a:t>
            </a:r>
            <a:r>
              <a:rPr lang="ru-RU" dirty="0"/>
              <a:t> 65 </a:t>
            </a:r>
            <a:r>
              <a:rPr lang="ru-RU" dirty="0" err="1"/>
              <a:t>републичких</a:t>
            </a:r>
            <a:r>
              <a:rPr lang="ru-RU" dirty="0"/>
              <a:t> </a:t>
            </a:r>
            <a:r>
              <a:rPr lang="ru-RU" dirty="0" err="1"/>
              <a:t>мерних</a:t>
            </a:r>
            <a:r>
              <a:rPr lang="ru-RU" dirty="0"/>
              <a:t> станица </a:t>
            </a:r>
            <a:r>
              <a:rPr lang="ru-RU" dirty="0" err="1"/>
              <a:t>широм</a:t>
            </a:r>
            <a:r>
              <a:rPr lang="ru-RU" dirty="0"/>
              <a:t> </a:t>
            </a:r>
            <a:r>
              <a:rPr lang="ru-RU" dirty="0" err="1"/>
              <a:t>Србије</a:t>
            </a:r>
            <a:r>
              <a:rPr lang="ru-RU" dirty="0"/>
              <a:t>. </a:t>
            </a:r>
            <a:r>
              <a:rPr lang="ru-RU" dirty="0" err="1"/>
              <a:t>Преко</a:t>
            </a:r>
            <a:r>
              <a:rPr lang="ru-RU" dirty="0"/>
              <a:t> </a:t>
            </a:r>
            <a:r>
              <a:rPr lang="ru-RU" dirty="0" err="1"/>
              <a:t>ње</a:t>
            </a:r>
            <a:r>
              <a:rPr lang="ru-RU" dirty="0"/>
              <a:t> се </a:t>
            </a:r>
            <a:r>
              <a:rPr lang="ru-RU" dirty="0" err="1"/>
              <a:t>грађани</a:t>
            </a:r>
            <a:r>
              <a:rPr lang="ru-RU" dirty="0"/>
              <a:t> и </a:t>
            </a:r>
            <a:r>
              <a:rPr lang="ru-RU" dirty="0" err="1"/>
              <a:t>грађанке</a:t>
            </a:r>
            <a:r>
              <a:rPr lang="ru-RU" dirty="0"/>
              <a:t> у </a:t>
            </a:r>
            <a:r>
              <a:rPr lang="ru-RU" dirty="0" err="1"/>
              <a:t>сваком</a:t>
            </a:r>
            <a:r>
              <a:rPr lang="ru-RU" dirty="0"/>
              <a:t> </a:t>
            </a:r>
            <a:r>
              <a:rPr lang="ru-RU" dirty="0" err="1"/>
              <a:t>тренутку</a:t>
            </a:r>
            <a:r>
              <a:rPr lang="ru-RU" dirty="0"/>
              <a:t> могу </a:t>
            </a:r>
            <a:r>
              <a:rPr lang="ru-RU" dirty="0" err="1"/>
              <a:t>информисати</a:t>
            </a:r>
            <a:r>
              <a:rPr lang="ru-RU" dirty="0"/>
              <a:t> о </a:t>
            </a:r>
            <a:r>
              <a:rPr lang="ru-RU" dirty="0" err="1"/>
              <a:t>тренутној</a:t>
            </a:r>
            <a:r>
              <a:rPr lang="ru-RU" dirty="0"/>
              <a:t> </a:t>
            </a:r>
            <a:r>
              <a:rPr lang="ru-RU" dirty="0" err="1"/>
              <a:t>загађености</a:t>
            </a:r>
            <a:r>
              <a:rPr lang="ru-RU" dirty="0"/>
              <a:t> </a:t>
            </a:r>
            <a:r>
              <a:rPr lang="ru-RU" dirty="0" err="1"/>
              <a:t>ваздуха</a:t>
            </a:r>
            <a:r>
              <a:rPr lang="ru-RU" dirty="0"/>
              <a:t> у </a:t>
            </a:r>
            <a:r>
              <a:rPr lang="ru-RU" dirty="0" err="1"/>
              <a:t>њиховом</a:t>
            </a:r>
            <a:r>
              <a:rPr lang="ru-RU" dirty="0"/>
              <a:t> месту, и то </a:t>
            </a:r>
            <a:r>
              <a:rPr lang="ru-RU" dirty="0" err="1"/>
              <a:t>присутност</a:t>
            </a:r>
            <a:r>
              <a:rPr lang="ru-RU" dirty="0"/>
              <a:t> ПМ 10 и ПМ 2.5 </a:t>
            </a:r>
            <a:r>
              <a:rPr lang="ru-RU" dirty="0" err="1"/>
              <a:t>честица</a:t>
            </a:r>
            <a:r>
              <a:rPr lang="ru-RU" dirty="0"/>
              <a:t>, </a:t>
            </a:r>
            <a:r>
              <a:rPr lang="ru-RU" dirty="0" err="1"/>
              <a:t>затим</a:t>
            </a:r>
            <a:r>
              <a:rPr lang="ru-RU" dirty="0"/>
              <a:t> </a:t>
            </a:r>
            <a:r>
              <a:rPr lang="ru-RU" dirty="0" err="1"/>
              <a:t>угљен-моноксида</a:t>
            </a:r>
            <a:r>
              <a:rPr lang="ru-RU" dirty="0"/>
              <a:t>, озона, азот-диоксида, </a:t>
            </a:r>
            <a:r>
              <a:rPr lang="ru-RU" dirty="0" err="1"/>
              <a:t>сумпор</a:t>
            </a:r>
            <a:r>
              <a:rPr lang="ru-RU" dirty="0"/>
              <a:t>-диоксида, </a:t>
            </a:r>
            <a:r>
              <a:rPr lang="ru-RU" dirty="0" err="1"/>
              <a:t>као</a:t>
            </a:r>
            <a:r>
              <a:rPr lang="ru-RU" dirty="0"/>
              <a:t> и </a:t>
            </a:r>
            <a:r>
              <a:rPr lang="sr-Latn-RS" dirty="0"/>
              <a:t>AQI – Air Quality Index  </a:t>
            </a:r>
            <a:r>
              <a:rPr lang="ru-RU" dirty="0"/>
              <a:t>(индекс </a:t>
            </a:r>
            <a:r>
              <a:rPr lang="ru-RU" dirty="0" err="1"/>
              <a:t>тј</a:t>
            </a:r>
            <a:r>
              <a:rPr lang="ru-RU" dirty="0"/>
              <a:t>. </a:t>
            </a:r>
            <a:r>
              <a:rPr lang="ru-RU" dirty="0" err="1"/>
              <a:t>сумарни</a:t>
            </a:r>
            <a:r>
              <a:rPr lang="ru-RU" dirty="0"/>
              <a:t> квалитет </a:t>
            </a:r>
            <a:r>
              <a:rPr lang="ru-RU" dirty="0" err="1"/>
              <a:t>ваздуха</a:t>
            </a:r>
            <a:r>
              <a:rPr lang="ru-RU" dirty="0"/>
              <a:t>).</a:t>
            </a:r>
          </a:p>
          <a:p>
            <a:endParaRPr lang="ru-RU" dirty="0"/>
          </a:p>
          <a:p>
            <a:r>
              <a:rPr lang="ru-RU" dirty="0" err="1"/>
              <a:t>Апликација</a:t>
            </a:r>
            <a:r>
              <a:rPr lang="ru-RU" dirty="0"/>
              <a:t> за </a:t>
            </a:r>
            <a:r>
              <a:rPr lang="ru-RU" dirty="0" err="1"/>
              <a:t>пријављивање</a:t>
            </a:r>
            <a:r>
              <a:rPr lang="ru-RU" dirty="0"/>
              <a:t> </a:t>
            </a:r>
            <a:r>
              <a:rPr lang="ru-RU" dirty="0" err="1"/>
              <a:t>дивљих</a:t>
            </a:r>
            <a:r>
              <a:rPr lang="ru-RU" dirty="0"/>
              <a:t> </a:t>
            </a:r>
            <a:r>
              <a:rPr lang="ru-RU" dirty="0" err="1"/>
              <a:t>депоније</a:t>
            </a:r>
            <a:r>
              <a:rPr lang="ru-RU" dirty="0"/>
              <a:t> </a:t>
            </a:r>
            <a:r>
              <a:rPr lang="ru-RU" dirty="0" err="1"/>
              <a:t>је</a:t>
            </a:r>
            <a:r>
              <a:rPr lang="ru-RU" dirty="0"/>
              <a:t> </a:t>
            </a:r>
            <a:r>
              <a:rPr lang="ru-RU" dirty="0" err="1"/>
              <a:t>тренутно</a:t>
            </a:r>
            <a:r>
              <a:rPr lang="ru-RU" dirty="0"/>
              <a:t> доступна за </a:t>
            </a:r>
            <a:r>
              <a:rPr lang="ru-RU" dirty="0" err="1"/>
              <a:t>кориснике</a:t>
            </a:r>
            <a:r>
              <a:rPr lang="ru-RU" dirty="0"/>
              <a:t> </a:t>
            </a:r>
            <a:r>
              <a:rPr lang="ru-RU" dirty="0" err="1"/>
              <a:t>Андроид</a:t>
            </a:r>
            <a:r>
              <a:rPr lang="ru-RU" dirty="0"/>
              <a:t> </a:t>
            </a:r>
            <a:r>
              <a:rPr lang="ru-RU" dirty="0" err="1"/>
              <a:t>уређаја</a:t>
            </a:r>
            <a:r>
              <a:rPr lang="ru-RU" dirty="0"/>
              <a:t> и </a:t>
            </a:r>
            <a:r>
              <a:rPr lang="ru-RU" dirty="0" err="1"/>
              <a:t>може</a:t>
            </a:r>
            <a:r>
              <a:rPr lang="ru-RU" dirty="0"/>
              <a:t> се </a:t>
            </a:r>
            <a:r>
              <a:rPr lang="ru-RU" dirty="0" err="1"/>
              <a:t>преузети</a:t>
            </a:r>
            <a:r>
              <a:rPr lang="ru-RU" dirty="0"/>
              <a:t> на </a:t>
            </a:r>
            <a:r>
              <a:rPr lang="ru-RU" dirty="0" err="1"/>
              <a:t>адреси</a:t>
            </a:r>
            <a:r>
              <a:rPr lang="ru-RU" dirty="0"/>
              <a:t>: </a:t>
            </a:r>
          </a:p>
          <a:p>
            <a:pPr marL="0" indent="0">
              <a:buNone/>
            </a:pPr>
            <a:r>
              <a:rPr lang="sr-Latn-RS" dirty="0">
                <a:hlinkClick r:id="rId2"/>
              </a:rPr>
              <a:t>https://bit.ly/3elajuF</a:t>
            </a:r>
            <a:endParaRPr lang="sr-Cyrl-RS" dirty="0"/>
          </a:p>
          <a:p>
            <a:pPr marL="0" indent="0">
              <a:buNone/>
            </a:pPr>
            <a:endParaRPr lang="ru-RU" dirty="0"/>
          </a:p>
          <a:p>
            <a:endParaRPr lang="ru-RU" dirty="0"/>
          </a:p>
          <a:p>
            <a:endParaRPr lang="ru-RU" dirty="0"/>
          </a:p>
          <a:p>
            <a:endParaRPr lang="ru-RU" dirty="0"/>
          </a:p>
          <a:p>
            <a:endParaRPr lang="ru-RU" dirty="0"/>
          </a:p>
          <a:p>
            <a:pPr marL="0" indent="0">
              <a:buNone/>
            </a:pPr>
            <a:endParaRPr lang="ru-R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938" y="1500351"/>
            <a:ext cx="5539828" cy="3323897"/>
          </a:xfrm>
          <a:prstGeom prst="rect">
            <a:avLst/>
          </a:prstGeom>
        </p:spPr>
      </p:pic>
    </p:spTree>
    <p:extLst>
      <p:ext uri="{BB962C8B-B14F-4D97-AF65-F5344CB8AC3E}">
        <p14:creationId xmlns:p14="http://schemas.microsoft.com/office/powerpoint/2010/main" val="104464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Инструменти</a:t>
            </a:r>
            <a:endParaRPr lang="sr-Latn-RS" dirty="0"/>
          </a:p>
        </p:txBody>
      </p:sp>
      <p:sp>
        <p:nvSpPr>
          <p:cNvPr id="3" name="Content Placeholder 2"/>
          <p:cNvSpPr>
            <a:spLocks noGrp="1"/>
          </p:cNvSpPr>
          <p:nvPr>
            <p:ph idx="1"/>
          </p:nvPr>
        </p:nvSpPr>
        <p:spPr>
          <a:xfrm>
            <a:off x="677334" y="1270001"/>
            <a:ext cx="9254942" cy="2450662"/>
          </a:xfrm>
        </p:spPr>
        <p:txBody>
          <a:bodyPr>
            <a:normAutofit fontScale="85000" lnSpcReduction="10000"/>
          </a:bodyPr>
          <a:lstStyle/>
          <a:p>
            <a:r>
              <a:rPr lang="ru-RU" dirty="0" err="1"/>
              <a:t>Покретни</a:t>
            </a:r>
            <a:r>
              <a:rPr lang="ru-RU" dirty="0"/>
              <a:t> </a:t>
            </a:r>
            <a:r>
              <a:rPr lang="ru-RU" dirty="0" err="1"/>
              <a:t>ласерски</a:t>
            </a:r>
            <a:r>
              <a:rPr lang="ru-RU" dirty="0"/>
              <a:t> </a:t>
            </a:r>
            <a:r>
              <a:rPr lang="ru-RU" dirty="0" err="1"/>
              <a:t>бројачи</a:t>
            </a:r>
            <a:r>
              <a:rPr lang="ru-RU" dirty="0"/>
              <a:t> </a:t>
            </a:r>
            <a:r>
              <a:rPr lang="ru-RU" dirty="0" err="1"/>
              <a:t>честица</a:t>
            </a:r>
            <a:r>
              <a:rPr lang="ru-RU" dirty="0"/>
              <a:t> </a:t>
            </a:r>
            <a:r>
              <a:rPr lang="ru-RU" dirty="0" err="1"/>
              <a:t>идеално</a:t>
            </a:r>
            <a:r>
              <a:rPr lang="ru-RU" dirty="0"/>
              <a:t> су </a:t>
            </a:r>
            <a:r>
              <a:rPr lang="ru-RU" dirty="0" err="1"/>
              <a:t>решење</a:t>
            </a:r>
            <a:r>
              <a:rPr lang="ru-RU" dirty="0"/>
              <a:t> за </a:t>
            </a:r>
            <a:r>
              <a:rPr lang="ru-RU" dirty="0" err="1"/>
              <a:t>надгледање</a:t>
            </a:r>
            <a:r>
              <a:rPr lang="ru-RU" dirty="0"/>
              <a:t>, </a:t>
            </a:r>
            <a:r>
              <a:rPr lang="ru-RU" dirty="0" err="1"/>
              <a:t>осигурање</a:t>
            </a:r>
            <a:r>
              <a:rPr lang="ru-RU" dirty="0"/>
              <a:t> и </a:t>
            </a:r>
            <a:r>
              <a:rPr lang="ru-RU" dirty="0" err="1"/>
              <a:t>процену</a:t>
            </a:r>
            <a:r>
              <a:rPr lang="ru-RU" dirty="0"/>
              <a:t> квалитета </a:t>
            </a:r>
            <a:r>
              <a:rPr lang="ru-RU" dirty="0" err="1"/>
              <a:t>ваздуха</a:t>
            </a:r>
            <a:r>
              <a:rPr lang="ru-RU" dirty="0"/>
              <a:t>.</a:t>
            </a:r>
          </a:p>
          <a:p>
            <a:r>
              <a:rPr lang="ru-RU" dirty="0" err="1"/>
              <a:t>Ергономски</a:t>
            </a:r>
            <a:r>
              <a:rPr lang="ru-RU" dirty="0"/>
              <a:t> </a:t>
            </a:r>
            <a:r>
              <a:rPr lang="ru-RU" dirty="0" err="1"/>
              <a:t>обликовани</a:t>
            </a:r>
            <a:r>
              <a:rPr lang="ru-RU" dirty="0"/>
              <a:t> </a:t>
            </a:r>
            <a:r>
              <a:rPr lang="ru-RU" dirty="0" err="1"/>
              <a:t>бројач</a:t>
            </a:r>
            <a:r>
              <a:rPr lang="ru-RU" dirty="0"/>
              <a:t> </a:t>
            </a:r>
            <a:r>
              <a:rPr lang="ru-RU" dirty="0" err="1"/>
              <a:t>честица</a:t>
            </a:r>
            <a:r>
              <a:rPr lang="ru-RU" dirty="0"/>
              <a:t> РС220 </a:t>
            </a:r>
            <a:r>
              <a:rPr lang="ru-RU" dirty="0" err="1"/>
              <a:t>поуздано</a:t>
            </a:r>
            <a:r>
              <a:rPr lang="ru-RU" dirty="0"/>
              <a:t> </a:t>
            </a:r>
            <a:r>
              <a:rPr lang="ru-RU" dirty="0" err="1"/>
              <a:t>открива</a:t>
            </a:r>
            <a:r>
              <a:rPr lang="ru-RU" dirty="0"/>
              <a:t> </a:t>
            </a:r>
            <a:r>
              <a:rPr lang="ru-RU" dirty="0" err="1"/>
              <a:t>проблематичне</a:t>
            </a:r>
            <a:r>
              <a:rPr lang="ru-RU" dirty="0"/>
              <a:t> </a:t>
            </a:r>
            <a:r>
              <a:rPr lang="ru-RU" dirty="0" err="1"/>
              <a:t>концентрације</a:t>
            </a:r>
            <a:r>
              <a:rPr lang="ru-RU" dirty="0"/>
              <a:t> и </a:t>
            </a:r>
            <a:r>
              <a:rPr lang="ru-RU" dirty="0" err="1"/>
              <a:t>изворе</a:t>
            </a:r>
            <a:r>
              <a:rPr lang="ru-RU" dirty="0"/>
              <a:t> </a:t>
            </a:r>
            <a:r>
              <a:rPr lang="ru-RU" dirty="0" err="1"/>
              <a:t>опасних</a:t>
            </a:r>
            <a:r>
              <a:rPr lang="ru-RU" dirty="0"/>
              <a:t> </a:t>
            </a:r>
            <a:r>
              <a:rPr lang="ru-RU" dirty="0" err="1"/>
              <a:t>честица</a:t>
            </a:r>
            <a:r>
              <a:rPr lang="ru-RU" dirty="0"/>
              <a:t> у </a:t>
            </a:r>
            <a:r>
              <a:rPr lang="ru-RU" dirty="0" err="1"/>
              <a:t>унутрашњим</a:t>
            </a:r>
            <a:r>
              <a:rPr lang="ru-RU" dirty="0"/>
              <a:t> </a:t>
            </a:r>
            <a:r>
              <a:rPr lang="ru-RU" dirty="0" err="1"/>
              <a:t>просторима</a:t>
            </a:r>
            <a:r>
              <a:rPr lang="ru-RU" dirty="0"/>
              <a:t>, </a:t>
            </a:r>
            <a:r>
              <a:rPr lang="ru-RU" dirty="0" err="1"/>
              <a:t>вентилационим</a:t>
            </a:r>
            <a:r>
              <a:rPr lang="ru-RU" dirty="0"/>
              <a:t> </a:t>
            </a:r>
            <a:r>
              <a:rPr lang="ru-RU" dirty="0" err="1"/>
              <a:t>системима</a:t>
            </a:r>
            <a:r>
              <a:rPr lang="ru-RU" dirty="0"/>
              <a:t> или у </a:t>
            </a:r>
            <a:r>
              <a:rPr lang="ru-RU" dirty="0" err="1"/>
              <a:t>индустријској</a:t>
            </a:r>
            <a:r>
              <a:rPr lang="ru-RU" dirty="0"/>
              <a:t> </a:t>
            </a:r>
            <a:r>
              <a:rPr lang="ru-RU" dirty="0" err="1"/>
              <a:t>производњи</a:t>
            </a:r>
            <a:r>
              <a:rPr lang="ru-RU" dirty="0"/>
              <a:t>. </a:t>
            </a:r>
            <a:r>
              <a:rPr lang="ru-RU" dirty="0" err="1"/>
              <a:t>Поред</a:t>
            </a:r>
            <a:r>
              <a:rPr lang="ru-RU" dirty="0"/>
              <a:t> </a:t>
            </a:r>
            <a:r>
              <a:rPr lang="ru-RU" dirty="0" err="1"/>
              <a:t>мерења</a:t>
            </a:r>
            <a:r>
              <a:rPr lang="ru-RU" dirty="0"/>
              <a:t> квалитета </a:t>
            </a:r>
            <a:r>
              <a:rPr lang="ru-RU" dirty="0" err="1"/>
              <a:t>ваздуха</a:t>
            </a:r>
            <a:r>
              <a:rPr lang="ru-RU" dirty="0"/>
              <a:t>, </a:t>
            </a:r>
            <a:r>
              <a:rPr lang="ru-RU" dirty="0" err="1"/>
              <a:t>мобилни</a:t>
            </a:r>
            <a:r>
              <a:rPr lang="ru-RU" dirty="0"/>
              <a:t> </a:t>
            </a:r>
            <a:r>
              <a:rPr lang="ru-RU" dirty="0" err="1"/>
              <a:t>бројачи</a:t>
            </a:r>
            <a:r>
              <a:rPr lang="ru-RU" dirty="0"/>
              <a:t> </a:t>
            </a:r>
            <a:r>
              <a:rPr lang="ru-RU" dirty="0" err="1"/>
              <a:t>честица</a:t>
            </a:r>
            <a:r>
              <a:rPr lang="ru-RU" dirty="0"/>
              <a:t> </a:t>
            </a:r>
            <a:r>
              <a:rPr lang="ru-RU" dirty="0" err="1"/>
              <a:t>такође</a:t>
            </a:r>
            <a:r>
              <a:rPr lang="ru-RU" dirty="0"/>
              <a:t> </a:t>
            </a:r>
            <a:r>
              <a:rPr lang="ru-RU" dirty="0" err="1"/>
              <a:t>одређују</a:t>
            </a:r>
            <a:r>
              <a:rPr lang="ru-RU" dirty="0"/>
              <a:t> </a:t>
            </a:r>
            <a:r>
              <a:rPr lang="ru-RU" dirty="0" err="1"/>
              <a:t>све</a:t>
            </a:r>
            <a:r>
              <a:rPr lang="ru-RU" dirty="0"/>
              <a:t> </a:t>
            </a:r>
            <a:r>
              <a:rPr lang="ru-RU" dirty="0" err="1"/>
              <a:t>релевантне</a:t>
            </a:r>
            <a:r>
              <a:rPr lang="ru-RU" dirty="0"/>
              <a:t> </a:t>
            </a:r>
            <a:r>
              <a:rPr lang="ru-RU" dirty="0" err="1"/>
              <a:t>климатске</a:t>
            </a:r>
            <a:r>
              <a:rPr lang="ru-RU" dirty="0"/>
              <a:t> параметре </a:t>
            </a:r>
            <a:r>
              <a:rPr lang="ru-RU" dirty="0" err="1"/>
              <a:t>животне</a:t>
            </a:r>
            <a:r>
              <a:rPr lang="ru-RU" dirty="0"/>
              <a:t> средине </a:t>
            </a:r>
            <a:r>
              <a:rPr lang="ru-RU" dirty="0" err="1"/>
              <a:t>као</a:t>
            </a:r>
            <a:r>
              <a:rPr lang="ru-RU" dirty="0"/>
              <a:t> </a:t>
            </a:r>
            <a:r>
              <a:rPr lang="ru-RU" dirty="0" err="1"/>
              <a:t>што</a:t>
            </a:r>
            <a:r>
              <a:rPr lang="ru-RU" dirty="0"/>
              <a:t> су </a:t>
            </a:r>
            <a:r>
              <a:rPr lang="ru-RU" dirty="0" err="1"/>
              <a:t>ниво</a:t>
            </a:r>
            <a:r>
              <a:rPr lang="ru-RU" dirty="0"/>
              <a:t> влажности, температура </a:t>
            </a:r>
            <a:r>
              <a:rPr lang="ru-RU" dirty="0" err="1"/>
              <a:t>ваздуха</a:t>
            </a:r>
            <a:r>
              <a:rPr lang="ru-RU" dirty="0"/>
              <a:t>, тачка росе и температура </a:t>
            </a:r>
            <a:r>
              <a:rPr lang="ru-RU" dirty="0" err="1"/>
              <a:t>влажног</a:t>
            </a:r>
            <a:r>
              <a:rPr lang="ru-RU" dirty="0"/>
              <a:t> термометра. </a:t>
            </a:r>
            <a:r>
              <a:rPr lang="ru-RU" dirty="0" err="1"/>
              <a:t>Интегрисана</a:t>
            </a:r>
            <a:r>
              <a:rPr lang="ru-RU" dirty="0"/>
              <a:t> </a:t>
            </a:r>
            <a:r>
              <a:rPr lang="ru-RU" dirty="0" err="1"/>
              <a:t>дигитална</a:t>
            </a:r>
            <a:r>
              <a:rPr lang="ru-RU" dirty="0"/>
              <a:t> камера </a:t>
            </a:r>
            <a:r>
              <a:rPr lang="ru-RU" dirty="0" err="1"/>
              <a:t>омогуцћава</a:t>
            </a:r>
            <a:r>
              <a:rPr lang="ru-RU" dirty="0"/>
              <a:t> вам да </a:t>
            </a:r>
            <a:r>
              <a:rPr lang="ru-RU" dirty="0" err="1"/>
              <a:t>документујете</a:t>
            </a:r>
            <a:r>
              <a:rPr lang="ru-RU" dirty="0"/>
              <a:t> мерно </a:t>
            </a:r>
            <a:r>
              <a:rPr lang="ru-RU" dirty="0" err="1"/>
              <a:t>окружење</a:t>
            </a:r>
            <a:r>
              <a:rPr lang="ru-RU" dirty="0"/>
              <a:t> на </a:t>
            </a:r>
            <a:r>
              <a:rPr lang="ru-RU" dirty="0" err="1"/>
              <a:t>фотографијама</a:t>
            </a:r>
            <a:r>
              <a:rPr lang="ru-RU" dirty="0"/>
              <a:t> и видео </a:t>
            </a:r>
            <a:r>
              <a:rPr lang="ru-RU" dirty="0" err="1"/>
              <a:t>записима</a:t>
            </a:r>
            <a:r>
              <a:rPr lang="ru-RU" dirty="0"/>
              <a:t>. </a:t>
            </a:r>
            <a:r>
              <a:rPr lang="ru-RU" dirty="0" err="1"/>
              <a:t>Функционалну</a:t>
            </a:r>
            <a:r>
              <a:rPr lang="ru-RU" dirty="0"/>
              <a:t> </a:t>
            </a:r>
            <a:r>
              <a:rPr lang="ru-RU" dirty="0" err="1"/>
              <a:t>разноликост</a:t>
            </a:r>
            <a:r>
              <a:rPr lang="ru-RU" dirty="0"/>
              <a:t> </a:t>
            </a:r>
            <a:r>
              <a:rPr lang="ru-RU" dirty="0" err="1"/>
              <a:t>ових</a:t>
            </a:r>
            <a:r>
              <a:rPr lang="ru-RU" dirty="0"/>
              <a:t> </a:t>
            </a:r>
            <a:r>
              <a:rPr lang="ru-RU" dirty="0" err="1"/>
              <a:t>мобилних</a:t>
            </a:r>
            <a:r>
              <a:rPr lang="ru-RU" dirty="0"/>
              <a:t> </a:t>
            </a:r>
            <a:r>
              <a:rPr lang="ru-RU" dirty="0" err="1"/>
              <a:t>мерних</a:t>
            </a:r>
            <a:r>
              <a:rPr lang="ru-RU" dirty="0"/>
              <a:t> </a:t>
            </a:r>
            <a:r>
              <a:rPr lang="ru-RU" dirty="0" err="1"/>
              <a:t>инструмената</a:t>
            </a:r>
            <a:r>
              <a:rPr lang="ru-RU" dirty="0"/>
              <a:t> </a:t>
            </a:r>
            <a:r>
              <a:rPr lang="ru-RU" dirty="0" err="1"/>
              <a:t>који</a:t>
            </a:r>
            <a:r>
              <a:rPr lang="ru-RU" dirty="0"/>
              <a:t> су у складу </a:t>
            </a:r>
            <a:r>
              <a:rPr lang="ru-RU" dirty="0" err="1"/>
              <a:t>са</a:t>
            </a:r>
            <a:r>
              <a:rPr lang="ru-RU" dirty="0"/>
              <a:t> </a:t>
            </a:r>
            <a:r>
              <a:rPr lang="sr-Latn-RS" dirty="0"/>
              <a:t>IS</a:t>
            </a:r>
            <a:r>
              <a:rPr lang="ru-RU" dirty="0"/>
              <a:t>О-21501-4 </a:t>
            </a:r>
            <a:r>
              <a:rPr lang="ru-RU" dirty="0" err="1"/>
              <a:t>заокружује</a:t>
            </a:r>
            <a:r>
              <a:rPr lang="ru-RU" dirty="0"/>
              <a:t> </a:t>
            </a:r>
            <a:r>
              <a:rPr lang="ru-RU" dirty="0" err="1"/>
              <a:t>интегрисани</a:t>
            </a:r>
            <a:r>
              <a:rPr lang="ru-RU" dirty="0"/>
              <a:t> </a:t>
            </a:r>
            <a:r>
              <a:rPr lang="ru-RU" dirty="0" err="1"/>
              <a:t>записник</a:t>
            </a:r>
            <a:r>
              <a:rPr lang="ru-RU" dirty="0"/>
              <a:t> </a:t>
            </a:r>
            <a:r>
              <a:rPr lang="ru-RU" dirty="0" err="1"/>
              <a:t>података</a:t>
            </a:r>
            <a:r>
              <a:rPr lang="ru-RU" dirty="0"/>
              <a:t> за </a:t>
            </a:r>
            <a:r>
              <a:rPr lang="ru-RU" dirty="0" err="1"/>
              <a:t>дугорочно</a:t>
            </a:r>
            <a:r>
              <a:rPr lang="ru-RU" dirty="0"/>
              <a:t> </a:t>
            </a:r>
            <a:r>
              <a:rPr lang="ru-RU" dirty="0" err="1"/>
              <a:t>бележење</a:t>
            </a:r>
            <a:r>
              <a:rPr lang="ru-RU" dirty="0"/>
              <a:t> </a:t>
            </a:r>
            <a:r>
              <a:rPr lang="ru-RU" dirty="0" err="1"/>
              <a:t>мерних</a:t>
            </a:r>
            <a:r>
              <a:rPr lang="ru-RU" dirty="0"/>
              <a:t> </a:t>
            </a:r>
            <a:r>
              <a:rPr lang="ru-RU" dirty="0" err="1"/>
              <a:t>података</a:t>
            </a:r>
            <a:endParaRPr lang="sr-Latn-R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81" y="3720663"/>
            <a:ext cx="5887764" cy="2543503"/>
          </a:xfrm>
          <a:prstGeom prst="rect">
            <a:avLst/>
          </a:prstGeom>
        </p:spPr>
      </p:pic>
    </p:spTree>
    <p:extLst>
      <p:ext uri="{BB962C8B-B14F-4D97-AF65-F5344CB8AC3E}">
        <p14:creationId xmlns:p14="http://schemas.microsoft.com/office/powerpoint/2010/main" val="344139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57048"/>
            <a:ext cx="8596668" cy="777766"/>
          </a:xfrm>
        </p:spPr>
        <p:txBody>
          <a:bodyPr/>
          <a:lstStyle/>
          <a:p>
            <a:r>
              <a:rPr lang="sr-Cyrl-RS" b="1" dirty="0"/>
              <a:t>Мерач квалитета ваздуха</a:t>
            </a:r>
            <a:r>
              <a:rPr lang="sr-Latn-RS" b="1" dirty="0"/>
              <a:t> PM-1064SD</a:t>
            </a:r>
            <a:endParaRPr lang="sr-Latn-RS" dirty="0"/>
          </a:p>
        </p:txBody>
      </p:sp>
      <p:sp>
        <p:nvSpPr>
          <p:cNvPr id="3" name="Content Placeholder 2"/>
          <p:cNvSpPr>
            <a:spLocks noGrp="1"/>
          </p:cNvSpPr>
          <p:nvPr>
            <p:ph idx="1"/>
          </p:nvPr>
        </p:nvSpPr>
        <p:spPr>
          <a:xfrm>
            <a:off x="488148" y="1666603"/>
            <a:ext cx="3800073" cy="4692156"/>
          </a:xfrm>
        </p:spPr>
        <p:txBody>
          <a:bodyPr>
            <a:normAutofit/>
          </a:bodyPr>
          <a:lstStyle/>
          <a:p>
            <a:r>
              <a:rPr lang="ru-RU" dirty="0" err="1"/>
              <a:t>Помоћу</a:t>
            </a:r>
            <a:r>
              <a:rPr lang="ru-RU" dirty="0"/>
              <a:t> РМ-1064</a:t>
            </a:r>
            <a:r>
              <a:rPr lang="sr-Latn-RS" dirty="0"/>
              <a:t>SD</a:t>
            </a:r>
            <a:r>
              <a:rPr lang="ru-RU" dirty="0"/>
              <a:t> </a:t>
            </a:r>
            <a:r>
              <a:rPr lang="ru-RU" dirty="0" err="1"/>
              <a:t>можемо</a:t>
            </a:r>
            <a:r>
              <a:rPr lang="ru-RU" dirty="0"/>
              <a:t> </a:t>
            </a:r>
            <a:r>
              <a:rPr lang="ru-RU" dirty="0" err="1"/>
              <a:t>одредити</a:t>
            </a:r>
            <a:r>
              <a:rPr lang="ru-RU" dirty="0"/>
              <a:t> </a:t>
            </a:r>
            <a:r>
              <a:rPr lang="ru-RU" dirty="0" err="1"/>
              <a:t>ниво</a:t>
            </a:r>
            <a:r>
              <a:rPr lang="ru-RU" dirty="0"/>
              <a:t> </a:t>
            </a:r>
            <a:r>
              <a:rPr lang="ru-RU" dirty="0" err="1"/>
              <a:t>загађења</a:t>
            </a:r>
            <a:r>
              <a:rPr lang="ru-RU" dirty="0"/>
              <a:t> </a:t>
            </a:r>
            <a:r>
              <a:rPr lang="ru-RU" dirty="0" err="1"/>
              <a:t>као</a:t>
            </a:r>
            <a:r>
              <a:rPr lang="ru-RU" dirty="0"/>
              <a:t> и </a:t>
            </a:r>
            <a:r>
              <a:rPr lang="ru-RU" dirty="0" err="1"/>
              <a:t>концентрацију</a:t>
            </a:r>
            <a:r>
              <a:rPr lang="ru-RU" dirty="0"/>
              <a:t> </a:t>
            </a:r>
            <a:r>
              <a:rPr lang="sr-Latn-RS" dirty="0"/>
              <a:t>C</a:t>
            </a:r>
            <a:r>
              <a:rPr lang="ru-RU" dirty="0"/>
              <a:t>О2. Температура, </a:t>
            </a:r>
            <a:r>
              <a:rPr lang="ru-RU" dirty="0" err="1"/>
              <a:t>влажност</a:t>
            </a:r>
            <a:r>
              <a:rPr lang="ru-RU" dirty="0"/>
              <a:t> и </a:t>
            </a:r>
            <a:r>
              <a:rPr lang="ru-RU" dirty="0" err="1"/>
              <a:t>притисак</a:t>
            </a:r>
            <a:r>
              <a:rPr lang="ru-RU" dirty="0"/>
              <a:t> </a:t>
            </a:r>
            <a:r>
              <a:rPr lang="ru-RU" dirty="0" err="1"/>
              <a:t>ваздуха</a:t>
            </a:r>
            <a:r>
              <a:rPr lang="ru-RU" dirty="0"/>
              <a:t> су </a:t>
            </a:r>
            <a:r>
              <a:rPr lang="ru-RU" dirty="0" err="1"/>
              <a:t>такође</a:t>
            </a:r>
            <a:r>
              <a:rPr lang="ru-RU" dirty="0"/>
              <a:t> </a:t>
            </a:r>
            <a:r>
              <a:rPr lang="ru-RU" dirty="0" err="1"/>
              <a:t>битни</a:t>
            </a:r>
            <a:r>
              <a:rPr lang="ru-RU" dirty="0"/>
              <a:t> </a:t>
            </a:r>
            <a:r>
              <a:rPr lang="ru-RU" dirty="0" err="1"/>
              <a:t>параметри</a:t>
            </a:r>
            <a:r>
              <a:rPr lang="ru-RU" dirty="0"/>
              <a:t> </a:t>
            </a:r>
            <a:r>
              <a:rPr lang="ru-RU" dirty="0" err="1"/>
              <a:t>када</a:t>
            </a:r>
            <a:r>
              <a:rPr lang="ru-RU" dirty="0"/>
              <a:t> </a:t>
            </a:r>
            <a:r>
              <a:rPr lang="ru-RU" dirty="0" err="1"/>
              <a:t>је</a:t>
            </a:r>
            <a:r>
              <a:rPr lang="ru-RU" dirty="0"/>
              <a:t> у </a:t>
            </a:r>
            <a:r>
              <a:rPr lang="ru-RU" dirty="0" err="1"/>
              <a:t>питању</a:t>
            </a:r>
            <a:r>
              <a:rPr lang="ru-RU" dirty="0"/>
              <a:t> </a:t>
            </a:r>
            <a:r>
              <a:rPr lang="ru-RU" dirty="0" err="1"/>
              <a:t>мерење</a:t>
            </a:r>
            <a:r>
              <a:rPr lang="ru-RU" dirty="0"/>
              <a:t> квалитета. </a:t>
            </a:r>
            <a:r>
              <a:rPr lang="ru-RU" dirty="0" err="1"/>
              <a:t>Поред</a:t>
            </a:r>
            <a:r>
              <a:rPr lang="ru-RU" dirty="0"/>
              <a:t> </a:t>
            </a:r>
            <a:r>
              <a:rPr lang="ru-RU" dirty="0" err="1"/>
              <a:t>мерења</a:t>
            </a:r>
            <a:r>
              <a:rPr lang="sr-Latn-RS" dirty="0"/>
              <a:t> </a:t>
            </a:r>
            <a:r>
              <a:rPr lang="sr-Latn-RS" b="1" dirty="0"/>
              <a:t>PM-1064SD</a:t>
            </a:r>
            <a:r>
              <a:rPr lang="ru-RU" dirty="0"/>
              <a:t> </a:t>
            </a:r>
            <a:r>
              <a:rPr lang="ru-RU" dirty="0" err="1"/>
              <a:t>има</a:t>
            </a:r>
            <a:r>
              <a:rPr lang="ru-RU" dirty="0"/>
              <a:t> </a:t>
            </a:r>
            <a:r>
              <a:rPr lang="ru-RU" dirty="0" err="1"/>
              <a:t>могућност</a:t>
            </a:r>
            <a:r>
              <a:rPr lang="ru-RU" dirty="0"/>
              <a:t> </a:t>
            </a:r>
            <a:r>
              <a:rPr lang="ru-RU" dirty="0" err="1"/>
              <a:t>снимања</a:t>
            </a:r>
            <a:r>
              <a:rPr lang="ru-RU" dirty="0"/>
              <a:t> </a:t>
            </a:r>
            <a:r>
              <a:rPr lang="ru-RU" dirty="0" err="1"/>
              <a:t>мерних</a:t>
            </a:r>
            <a:r>
              <a:rPr lang="ru-RU" dirty="0"/>
              <a:t> </a:t>
            </a:r>
            <a:r>
              <a:rPr lang="ru-RU" dirty="0" err="1"/>
              <a:t>података</a:t>
            </a:r>
            <a:r>
              <a:rPr lang="ru-RU" dirty="0"/>
              <a:t> у </a:t>
            </a:r>
            <a:r>
              <a:rPr lang="ru-RU" dirty="0" err="1"/>
              <a:t>реалном</a:t>
            </a:r>
            <a:r>
              <a:rPr lang="ru-RU" dirty="0"/>
              <a:t> </a:t>
            </a:r>
            <a:r>
              <a:rPr lang="ru-RU" dirty="0" err="1"/>
              <a:t>времену</a:t>
            </a:r>
            <a:r>
              <a:rPr lang="ru-RU" dirty="0"/>
              <a:t>. На основу скупа свих </a:t>
            </a:r>
            <a:r>
              <a:rPr lang="ru-RU" dirty="0" err="1"/>
              <a:t>мерних</a:t>
            </a:r>
            <a:r>
              <a:rPr lang="ru-RU" dirty="0"/>
              <a:t> </a:t>
            </a:r>
            <a:r>
              <a:rPr lang="ru-RU" dirty="0" err="1"/>
              <a:t>параметара</a:t>
            </a:r>
            <a:r>
              <a:rPr lang="ru-RU" dirty="0"/>
              <a:t> </a:t>
            </a:r>
            <a:r>
              <a:rPr lang="ru-RU" dirty="0" err="1"/>
              <a:t>уређај</a:t>
            </a:r>
            <a:r>
              <a:rPr lang="ru-RU" dirty="0"/>
              <a:t> </a:t>
            </a:r>
            <a:r>
              <a:rPr lang="ru-RU" dirty="0" err="1"/>
              <a:t>приказује</a:t>
            </a:r>
            <a:r>
              <a:rPr lang="ru-RU" dirty="0"/>
              <a:t> и индекс </a:t>
            </a:r>
            <a:r>
              <a:rPr lang="ru-RU" dirty="0" err="1"/>
              <a:t>здравља</a:t>
            </a:r>
            <a:r>
              <a:rPr lang="ru-RU" dirty="0"/>
              <a:t> (</a:t>
            </a:r>
            <a:r>
              <a:rPr lang="ru-RU" dirty="0" err="1"/>
              <a:t>доњи</a:t>
            </a:r>
            <a:r>
              <a:rPr lang="ru-RU" dirty="0"/>
              <a:t> </a:t>
            </a:r>
            <a:r>
              <a:rPr lang="ru-RU" dirty="0" err="1"/>
              <a:t>део</a:t>
            </a:r>
            <a:r>
              <a:rPr lang="ru-RU" dirty="0"/>
              <a:t> </a:t>
            </a:r>
            <a:r>
              <a:rPr lang="ru-RU" dirty="0" err="1"/>
              <a:t>дисплеја</a:t>
            </a:r>
            <a:r>
              <a:rPr lang="ru-RU" dirty="0"/>
              <a:t>).</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30" y="1386870"/>
            <a:ext cx="2777266" cy="4971889"/>
          </a:xfrm>
          <a:prstGeom prst="rect">
            <a:avLst/>
          </a:prstGeom>
        </p:spPr>
      </p:pic>
    </p:spTree>
    <p:extLst>
      <p:ext uri="{BB962C8B-B14F-4D97-AF65-F5344CB8AC3E}">
        <p14:creationId xmlns:p14="http://schemas.microsoft.com/office/powerpoint/2010/main" val="269750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5821"/>
            <a:ext cx="9223411" cy="1320800"/>
          </a:xfrm>
        </p:spPr>
        <p:txBody>
          <a:bodyPr>
            <a:noAutofit/>
          </a:bodyPr>
          <a:lstStyle/>
          <a:p>
            <a:r>
              <a:rPr lang="sr-Cyrl-RS" sz="2800" b="1" dirty="0"/>
              <a:t>Зашто се јавила потреба за одређеним системом праћења промена у животној средини ?</a:t>
            </a:r>
            <a:endParaRPr lang="sr-Latn-RS" sz="2800" b="1" dirty="0"/>
          </a:p>
        </p:txBody>
      </p:sp>
      <p:sp>
        <p:nvSpPr>
          <p:cNvPr id="3" name="Content Placeholder 2"/>
          <p:cNvSpPr>
            <a:spLocks noGrp="1"/>
          </p:cNvSpPr>
          <p:nvPr>
            <p:ph idx="1"/>
          </p:nvPr>
        </p:nvSpPr>
        <p:spPr>
          <a:xfrm>
            <a:off x="677334" y="1782217"/>
            <a:ext cx="5313564" cy="3882859"/>
          </a:xfrm>
        </p:spPr>
        <p:txBody>
          <a:bodyPr>
            <a:normAutofit lnSpcReduction="10000"/>
          </a:bodyPr>
          <a:lstStyle/>
          <a:p>
            <a:r>
              <a:rPr lang="sr-Cyrl-RS" dirty="0"/>
              <a:t>Анропогени фактор - утицај човека на природу, све је израженији и углавном негативан</a:t>
            </a:r>
            <a:r>
              <a:rPr lang="sr-Latn-RS" dirty="0"/>
              <a:t>.</a:t>
            </a:r>
            <a:endParaRPr lang="sr-Cyrl-RS" dirty="0"/>
          </a:p>
          <a:p>
            <a:r>
              <a:rPr lang="sr-Cyrl-RS" dirty="0"/>
              <a:t> Са развојем науке и технологије, човек је знатно утицао на промене у животној средини чиме нарушава сопствено здравље, али има и негативан утицај на биодиверзитет (биолошка разноврсност). </a:t>
            </a:r>
          </a:p>
          <a:p>
            <a:r>
              <a:rPr lang="sr-Cyrl-RS" dirty="0"/>
              <a:t>Сви делови планте Земље су изложени загађењу: ваздух, вода и земљиште.</a:t>
            </a:r>
          </a:p>
          <a:p>
            <a:r>
              <a:rPr lang="sr-Cyrl-RS" dirty="0"/>
              <a:t>Загађење је постало толико да је постала потреба за њиховим праћењем и санирањем његових последица.</a:t>
            </a:r>
            <a:endParaRPr lang="sr-Latn-RS" dirty="0"/>
          </a:p>
        </p:txBody>
      </p:sp>
      <p:pic>
        <p:nvPicPr>
          <p:cNvPr id="5" name="Picture 4"/>
          <p:cNvPicPr>
            <a:picLocks noChangeAspect="1"/>
          </p:cNvPicPr>
          <p:nvPr/>
        </p:nvPicPr>
        <p:blipFill>
          <a:blip r:embed="rId2"/>
          <a:stretch>
            <a:fillRect/>
          </a:stretch>
        </p:blipFill>
        <p:spPr>
          <a:xfrm>
            <a:off x="6306207" y="2273873"/>
            <a:ext cx="3815191" cy="2899545"/>
          </a:xfrm>
          <a:prstGeom prst="rect">
            <a:avLst/>
          </a:prstGeom>
        </p:spPr>
      </p:pic>
    </p:spTree>
    <p:extLst>
      <p:ext uri="{BB962C8B-B14F-4D97-AF65-F5344CB8AC3E}">
        <p14:creationId xmlns:p14="http://schemas.microsoft.com/office/powerpoint/2010/main" val="39487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Начини за регисторовање загађења су бројни, а могу бити:</a:t>
            </a:r>
            <a:endParaRPr lang="sr-Latn-RS" dirty="0"/>
          </a:p>
        </p:txBody>
      </p:sp>
      <p:sp>
        <p:nvSpPr>
          <p:cNvPr id="3" name="Content Placeholder 2"/>
          <p:cNvSpPr>
            <a:spLocks noGrp="1"/>
          </p:cNvSpPr>
          <p:nvPr>
            <p:ph idx="1"/>
          </p:nvPr>
        </p:nvSpPr>
        <p:spPr>
          <a:xfrm>
            <a:off x="294291" y="2160590"/>
            <a:ext cx="10531364" cy="1276294"/>
          </a:xfrm>
        </p:spPr>
        <p:txBody>
          <a:bodyPr/>
          <a:lstStyle/>
          <a:p>
            <a:pPr>
              <a:buFont typeface="Wingdings" panose="05000000000000000000" pitchFamily="2" charset="2"/>
              <a:buChar char="v"/>
            </a:pPr>
            <a:r>
              <a:rPr lang="sr-Cyrl-RS" dirty="0">
                <a:latin typeface="Arial Black" panose="020B0A04020102020204" pitchFamily="34" charset="0"/>
              </a:rPr>
              <a:t>Живи организми </a:t>
            </a:r>
          </a:p>
          <a:p>
            <a:pPr>
              <a:buFont typeface="Wingdings" panose="05000000000000000000" pitchFamily="2" charset="2"/>
              <a:buChar char="v"/>
            </a:pPr>
            <a:r>
              <a:rPr lang="sr-Cyrl-RS" dirty="0">
                <a:latin typeface="Arial Black" panose="020B0A04020102020204" pitchFamily="34" charset="0"/>
              </a:rPr>
              <a:t>Хемијске супстанце</a:t>
            </a:r>
          </a:p>
          <a:p>
            <a:pPr>
              <a:buFont typeface="Wingdings" panose="05000000000000000000" pitchFamily="2" charset="2"/>
              <a:buChar char="v"/>
            </a:pPr>
            <a:r>
              <a:rPr lang="sr-Cyrl-RS" dirty="0">
                <a:latin typeface="Arial Black" panose="020B0A04020102020204" pitchFamily="34" charset="0"/>
              </a:rPr>
              <a:t>Инструменти </a:t>
            </a:r>
            <a:endParaRPr lang="sr-Latn-RS" dirty="0">
              <a:latin typeface="Arial Black" panose="020B0A04020102020204" pitchFamily="34" charset="0"/>
            </a:endParaRPr>
          </a:p>
        </p:txBody>
      </p:sp>
      <p:pic>
        <p:nvPicPr>
          <p:cNvPr id="1026" name="Picture 2" descr="Bioindikatori | Eko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44" y="3593502"/>
            <a:ext cx="3230247" cy="2422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836276" y="3667074"/>
            <a:ext cx="2669628" cy="2422685"/>
          </a:xfrm>
          <a:prstGeom prst="rect">
            <a:avLst/>
          </a:prstGeom>
        </p:spPr>
      </p:pic>
      <p:pic>
        <p:nvPicPr>
          <p:cNvPr id="5" name="Picture 4"/>
          <p:cNvPicPr>
            <a:picLocks noChangeAspect="1"/>
          </p:cNvPicPr>
          <p:nvPr/>
        </p:nvPicPr>
        <p:blipFill>
          <a:blip r:embed="rId4"/>
          <a:stretch>
            <a:fillRect/>
          </a:stretch>
        </p:blipFill>
        <p:spPr>
          <a:xfrm>
            <a:off x="7014278" y="3745952"/>
            <a:ext cx="2343807" cy="2343807"/>
          </a:xfrm>
          <a:prstGeom prst="rect">
            <a:avLst/>
          </a:prstGeom>
        </p:spPr>
      </p:pic>
    </p:spTree>
    <p:extLst>
      <p:ext uri="{BB962C8B-B14F-4D97-AF65-F5344CB8AC3E}">
        <p14:creationId xmlns:p14="http://schemas.microsoft.com/office/powerpoint/2010/main" val="137062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028" y="420413"/>
            <a:ext cx="6074980" cy="609600"/>
          </a:xfrm>
        </p:spPr>
        <p:txBody>
          <a:bodyPr>
            <a:normAutofit fontScale="90000"/>
          </a:bodyPr>
          <a:lstStyle/>
          <a:p>
            <a:pPr algn="ctr"/>
            <a:r>
              <a:rPr lang="sr-Cyrl-RS" dirty="0"/>
              <a:t>БИОИНДИКАТОРИ</a:t>
            </a:r>
            <a:endParaRPr lang="sr-Latn-RS" dirty="0"/>
          </a:p>
        </p:txBody>
      </p:sp>
      <p:sp>
        <p:nvSpPr>
          <p:cNvPr id="3" name="Content Placeholder 2"/>
          <p:cNvSpPr>
            <a:spLocks noGrp="1"/>
          </p:cNvSpPr>
          <p:nvPr>
            <p:ph idx="1"/>
          </p:nvPr>
        </p:nvSpPr>
        <p:spPr>
          <a:xfrm>
            <a:off x="656313" y="1382823"/>
            <a:ext cx="8596668" cy="3880773"/>
          </a:xfrm>
        </p:spPr>
        <p:txBody>
          <a:bodyPr>
            <a:normAutofit fontScale="92500" lnSpcReduction="10000"/>
          </a:bodyPr>
          <a:lstStyle/>
          <a:p>
            <a:r>
              <a:rPr lang="ru-RU" b="1" dirty="0" err="1">
                <a:latin typeface="Arial Black" panose="020B0A04020102020204" pitchFamily="34" charset="0"/>
              </a:rPr>
              <a:t>Биоиндикатори</a:t>
            </a:r>
            <a:r>
              <a:rPr lang="ru-RU" b="1" dirty="0">
                <a:latin typeface="Arial Black" panose="020B0A04020102020204" pitchFamily="34" charset="0"/>
              </a:rPr>
              <a:t> (</a:t>
            </a:r>
            <a:r>
              <a:rPr lang="ru-RU" b="1" dirty="0" err="1">
                <a:latin typeface="Arial Black" panose="020B0A04020102020204" pitchFamily="34" charset="0"/>
              </a:rPr>
              <a:t>биолошки</a:t>
            </a:r>
            <a:r>
              <a:rPr lang="ru-RU" b="1" dirty="0">
                <a:latin typeface="Arial Black" panose="020B0A04020102020204" pitchFamily="34" charset="0"/>
              </a:rPr>
              <a:t> </a:t>
            </a:r>
            <a:r>
              <a:rPr lang="ru-RU" b="1" dirty="0" err="1">
                <a:latin typeface="Arial Black" panose="020B0A04020102020204" pitchFamily="34" charset="0"/>
              </a:rPr>
              <a:t>индикатори</a:t>
            </a:r>
            <a:r>
              <a:rPr lang="ru-RU" b="1" dirty="0">
                <a:latin typeface="Arial Black" panose="020B0A04020102020204" pitchFamily="34" charset="0"/>
              </a:rPr>
              <a:t>) су живи </a:t>
            </a:r>
            <a:r>
              <a:rPr lang="ru-RU" b="1" dirty="0" err="1">
                <a:latin typeface="Arial Black" panose="020B0A04020102020204" pitchFamily="34" charset="0"/>
              </a:rPr>
              <a:t>организми</a:t>
            </a:r>
            <a:r>
              <a:rPr lang="ru-RU" b="1" dirty="0">
                <a:latin typeface="Arial Black" panose="020B0A04020102020204" pitchFamily="34" charset="0"/>
              </a:rPr>
              <a:t>, </a:t>
            </a:r>
            <a:r>
              <a:rPr lang="ru-RU" b="1" dirty="0" err="1">
                <a:latin typeface="Arial Black" panose="020B0A04020102020204" pitchFamily="34" charset="0"/>
              </a:rPr>
              <a:t>који</a:t>
            </a:r>
            <a:r>
              <a:rPr lang="ru-RU" b="1" dirty="0">
                <a:latin typeface="Arial Black" panose="020B0A04020102020204" pitchFamily="34" charset="0"/>
              </a:rPr>
              <a:t> </a:t>
            </a:r>
            <a:r>
              <a:rPr lang="ru-RU" dirty="0" err="1">
                <a:latin typeface="Arial Black" panose="020B0A04020102020204" pitchFamily="34" charset="0"/>
              </a:rPr>
              <a:t>служе</a:t>
            </a:r>
            <a:r>
              <a:rPr lang="ru-RU" dirty="0">
                <a:latin typeface="Arial Black" panose="020B0A04020102020204" pitchFamily="34" charset="0"/>
              </a:rPr>
              <a:t> за </a:t>
            </a:r>
            <a:r>
              <a:rPr lang="ru-RU" dirty="0" err="1">
                <a:latin typeface="Arial Black" panose="020B0A04020102020204" pitchFamily="34" charset="0"/>
              </a:rPr>
              <a:t>праћење</a:t>
            </a:r>
            <a:r>
              <a:rPr lang="ru-RU" dirty="0">
                <a:latin typeface="Arial Black" panose="020B0A04020102020204" pitchFamily="34" charset="0"/>
              </a:rPr>
              <a:t> промена у </a:t>
            </a:r>
            <a:r>
              <a:rPr lang="ru-RU" dirty="0" err="1">
                <a:latin typeface="Arial Black" panose="020B0A04020102020204" pitchFamily="34" charset="0"/>
              </a:rPr>
              <a:t>животној</a:t>
            </a:r>
            <a:r>
              <a:rPr lang="ru-RU" dirty="0">
                <a:latin typeface="Arial Black" panose="020B0A04020102020204" pitchFamily="34" charset="0"/>
              </a:rPr>
              <a:t> </a:t>
            </a:r>
            <a:r>
              <a:rPr lang="ru-RU" dirty="0" err="1">
                <a:latin typeface="Arial Black" panose="020B0A04020102020204" pitchFamily="34" charset="0"/>
              </a:rPr>
              <a:t>средини</a:t>
            </a:r>
            <a:r>
              <a:rPr lang="ru-RU" dirty="0">
                <a:latin typeface="Arial Black" panose="020B0A04020102020204" pitchFamily="34" charset="0"/>
              </a:rPr>
              <a:t>.</a:t>
            </a:r>
          </a:p>
          <a:p>
            <a:r>
              <a:rPr lang="ru-RU" dirty="0">
                <a:latin typeface="Arial Black" panose="020B0A04020102020204" pitchFamily="34" charset="0"/>
              </a:rPr>
              <a:t>Те промене могу </a:t>
            </a:r>
            <a:r>
              <a:rPr lang="ru-RU" dirty="0" err="1">
                <a:latin typeface="Arial Black" panose="020B0A04020102020204" pitchFamily="34" charset="0"/>
              </a:rPr>
              <a:t>изазвати</a:t>
            </a:r>
            <a:r>
              <a:rPr lang="ru-RU" dirty="0">
                <a:latin typeface="Arial Black" panose="020B0A04020102020204" pitchFamily="34" charset="0"/>
              </a:rPr>
              <a:t> проблеме у </a:t>
            </a:r>
            <a:r>
              <a:rPr lang="ru-RU" dirty="0" err="1">
                <a:latin typeface="Arial Black" panose="020B0A04020102020204" pitchFamily="34" charset="0"/>
              </a:rPr>
              <a:t>екосистему</a:t>
            </a:r>
            <a:r>
              <a:rPr lang="ru-RU" dirty="0">
                <a:latin typeface="Arial Black" panose="020B0A04020102020204" pitchFamily="34" charset="0"/>
              </a:rPr>
              <a:t>, </a:t>
            </a:r>
            <a:r>
              <a:rPr lang="ru-RU" dirty="0" err="1">
                <a:latin typeface="Arial Black" panose="020B0A04020102020204" pitchFamily="34" charset="0"/>
              </a:rPr>
              <a:t>који</a:t>
            </a:r>
            <a:r>
              <a:rPr lang="ru-RU" dirty="0">
                <a:latin typeface="Arial Black" panose="020B0A04020102020204" pitchFamily="34" charset="0"/>
              </a:rPr>
              <a:t> могу да се </a:t>
            </a:r>
            <a:r>
              <a:rPr lang="ru-RU" dirty="0" err="1">
                <a:latin typeface="Arial Black" panose="020B0A04020102020204" pitchFamily="34" charset="0"/>
              </a:rPr>
              <a:t>одразе</a:t>
            </a:r>
            <a:r>
              <a:rPr lang="ru-RU" dirty="0">
                <a:latin typeface="Arial Black" panose="020B0A04020102020204" pitchFamily="34" charset="0"/>
              </a:rPr>
              <a:t> негативно на </a:t>
            </a:r>
            <a:r>
              <a:rPr lang="ru-RU" dirty="0" err="1">
                <a:latin typeface="Arial Black" panose="020B0A04020102020204" pitchFamily="34" charset="0"/>
              </a:rPr>
              <a:t>здравље</a:t>
            </a:r>
            <a:r>
              <a:rPr lang="ru-RU" dirty="0">
                <a:latin typeface="Arial Black" panose="020B0A04020102020204" pitchFamily="34" charset="0"/>
              </a:rPr>
              <a:t> </a:t>
            </a:r>
            <a:r>
              <a:rPr lang="ru-RU" dirty="0" err="1">
                <a:latin typeface="Arial Black" panose="020B0A04020102020204" pitchFamily="34" charset="0"/>
              </a:rPr>
              <a:t>организама</a:t>
            </a:r>
            <a:r>
              <a:rPr lang="ru-RU" dirty="0">
                <a:latin typeface="Arial Black" panose="020B0A04020102020204" pitchFamily="34" charset="0"/>
              </a:rPr>
              <a:t>, промена у </a:t>
            </a:r>
            <a:r>
              <a:rPr lang="ru-RU" dirty="0" err="1">
                <a:latin typeface="Arial Black" panose="020B0A04020102020204" pitchFamily="34" charset="0"/>
              </a:rPr>
              <a:t>њиховом</a:t>
            </a:r>
            <a:r>
              <a:rPr lang="ru-RU" dirty="0">
                <a:latin typeface="Arial Black" panose="020B0A04020102020204" pitchFamily="34" charset="0"/>
              </a:rPr>
              <a:t> </a:t>
            </a:r>
            <a:r>
              <a:rPr lang="ru-RU" dirty="0" err="1">
                <a:latin typeface="Arial Black" panose="020B0A04020102020204" pitchFamily="34" charset="0"/>
              </a:rPr>
              <a:t>понашању</a:t>
            </a:r>
            <a:r>
              <a:rPr lang="ru-RU" dirty="0">
                <a:latin typeface="Arial Black" panose="020B0A04020102020204" pitchFamily="34" charset="0"/>
              </a:rPr>
              <a:t>, али и на </a:t>
            </a:r>
            <a:r>
              <a:rPr lang="ru-RU" dirty="0" err="1">
                <a:latin typeface="Arial Black" panose="020B0A04020102020204" pitchFamily="34" charset="0"/>
              </a:rPr>
              <a:t>њихово</a:t>
            </a:r>
            <a:r>
              <a:rPr lang="ru-RU" dirty="0">
                <a:latin typeface="Arial Black" panose="020B0A04020102020204" pitchFamily="34" charset="0"/>
              </a:rPr>
              <a:t> </a:t>
            </a:r>
            <a:r>
              <a:rPr lang="ru-RU" dirty="0" err="1">
                <a:latin typeface="Arial Black" panose="020B0A04020102020204" pitchFamily="34" charset="0"/>
              </a:rPr>
              <a:t>потпуно</a:t>
            </a:r>
            <a:r>
              <a:rPr lang="ru-RU" dirty="0">
                <a:latin typeface="Arial Black" panose="020B0A04020102020204" pitchFamily="34" charset="0"/>
              </a:rPr>
              <a:t> </a:t>
            </a:r>
            <a:r>
              <a:rPr lang="ru-RU" dirty="0" err="1">
                <a:latin typeface="Arial Black" panose="020B0A04020102020204" pitchFamily="34" charset="0"/>
              </a:rPr>
              <a:t>исчезавање</a:t>
            </a:r>
            <a:r>
              <a:rPr lang="ru-RU" dirty="0">
                <a:latin typeface="Arial Black" panose="020B0A04020102020204" pitchFamily="34" charset="0"/>
              </a:rPr>
              <a:t> из </a:t>
            </a:r>
            <a:r>
              <a:rPr lang="ru-RU" dirty="0" err="1">
                <a:latin typeface="Arial Black" panose="020B0A04020102020204" pitchFamily="34" charset="0"/>
              </a:rPr>
              <a:t>такве</a:t>
            </a:r>
            <a:r>
              <a:rPr lang="ru-RU" dirty="0">
                <a:latin typeface="Arial Black" panose="020B0A04020102020204" pitchFamily="34" charset="0"/>
              </a:rPr>
              <a:t> </a:t>
            </a:r>
            <a:r>
              <a:rPr lang="ru-RU" dirty="0" err="1">
                <a:latin typeface="Arial Black" panose="020B0A04020102020204" pitchFamily="34" charset="0"/>
              </a:rPr>
              <a:t>животне</a:t>
            </a:r>
            <a:r>
              <a:rPr lang="ru-RU" dirty="0">
                <a:latin typeface="Arial Black" panose="020B0A04020102020204" pitchFamily="34" charset="0"/>
              </a:rPr>
              <a:t> средине. </a:t>
            </a:r>
          </a:p>
          <a:p>
            <a:r>
              <a:rPr lang="ru-RU" dirty="0">
                <a:latin typeface="Arial Black" panose="020B0A04020102020204" pitchFamily="34" charset="0"/>
              </a:rPr>
              <a:t>Зато се </a:t>
            </a:r>
            <a:r>
              <a:rPr lang="ru-RU" dirty="0" err="1">
                <a:latin typeface="Arial Black" panose="020B0A04020102020204" pitchFamily="34" charset="0"/>
              </a:rPr>
              <a:t>биоиндикатори</a:t>
            </a:r>
            <a:r>
              <a:rPr lang="ru-RU" dirty="0">
                <a:latin typeface="Arial Black" panose="020B0A04020102020204" pitchFamily="34" charset="0"/>
              </a:rPr>
              <a:t> </a:t>
            </a:r>
            <a:r>
              <a:rPr lang="ru-RU" dirty="0" err="1">
                <a:latin typeface="Arial Black" panose="020B0A04020102020204" pitchFamily="34" charset="0"/>
              </a:rPr>
              <a:t>користе</a:t>
            </a:r>
            <a:r>
              <a:rPr lang="ru-RU" dirty="0">
                <a:latin typeface="Arial Black" panose="020B0A04020102020204" pitchFamily="34" charset="0"/>
              </a:rPr>
              <a:t> да: </a:t>
            </a:r>
            <a:r>
              <a:rPr lang="ru-RU" dirty="0" err="1">
                <a:latin typeface="Arial Black" panose="020B0A04020102020204" pitchFamily="34" charset="0"/>
              </a:rPr>
              <a:t>детектују</a:t>
            </a:r>
            <a:r>
              <a:rPr lang="ru-RU" dirty="0">
                <a:latin typeface="Arial Black" panose="020B0A04020102020204" pitchFamily="34" charset="0"/>
              </a:rPr>
              <a:t> промене у </a:t>
            </a:r>
            <a:r>
              <a:rPr lang="ru-RU" dirty="0" err="1">
                <a:latin typeface="Arial Black" panose="020B0A04020102020204" pitchFamily="34" charset="0"/>
              </a:rPr>
              <a:t>животној</a:t>
            </a:r>
            <a:r>
              <a:rPr lang="ru-RU" dirty="0">
                <a:latin typeface="Arial Black" panose="020B0A04020102020204" pitchFamily="34" charset="0"/>
              </a:rPr>
              <a:t> </a:t>
            </a:r>
            <a:r>
              <a:rPr lang="ru-RU" dirty="0" err="1">
                <a:latin typeface="Arial Black" panose="020B0A04020102020204" pitchFamily="34" charset="0"/>
              </a:rPr>
              <a:t>средини</a:t>
            </a:r>
            <a:r>
              <a:rPr lang="ru-RU" dirty="0">
                <a:latin typeface="Arial Black" panose="020B0A04020102020204" pitchFamily="34" charset="0"/>
              </a:rPr>
              <a:t>, прикажу </a:t>
            </a:r>
            <a:r>
              <a:rPr lang="ru-RU" dirty="0" err="1">
                <a:latin typeface="Arial Black" panose="020B0A04020102020204" pitchFamily="34" charset="0"/>
              </a:rPr>
              <a:t>присуство</a:t>
            </a:r>
            <a:r>
              <a:rPr lang="ru-RU" dirty="0">
                <a:latin typeface="Arial Black" panose="020B0A04020102020204" pitchFamily="34" charset="0"/>
              </a:rPr>
              <a:t> </a:t>
            </a:r>
            <a:r>
              <a:rPr lang="ru-RU" dirty="0" err="1">
                <a:latin typeface="Arial Black" panose="020B0A04020102020204" pitchFamily="34" charset="0"/>
              </a:rPr>
              <a:t>загађивача</a:t>
            </a:r>
            <a:r>
              <a:rPr lang="ru-RU" dirty="0">
                <a:latin typeface="Arial Black" panose="020B0A04020102020204" pitchFamily="34" charset="0"/>
              </a:rPr>
              <a:t> и </a:t>
            </a:r>
            <a:r>
              <a:rPr lang="ru-RU" dirty="0" err="1">
                <a:latin typeface="Arial Black" panose="020B0A04020102020204" pitchFamily="34" charset="0"/>
              </a:rPr>
              <a:t>њихово</a:t>
            </a:r>
            <a:r>
              <a:rPr lang="ru-RU" dirty="0">
                <a:latin typeface="Arial Black" panose="020B0A04020102020204" pitchFamily="34" charset="0"/>
              </a:rPr>
              <a:t> </a:t>
            </a:r>
            <a:r>
              <a:rPr lang="ru-RU" dirty="0" err="1">
                <a:latin typeface="Arial Black" panose="020B0A04020102020204" pitchFamily="34" charset="0"/>
              </a:rPr>
              <a:t>ефекте</a:t>
            </a:r>
            <a:r>
              <a:rPr lang="ru-RU" dirty="0">
                <a:latin typeface="Arial Black" panose="020B0A04020102020204" pitchFamily="34" charset="0"/>
              </a:rPr>
              <a:t> на </a:t>
            </a:r>
            <a:r>
              <a:rPr lang="ru-RU" dirty="0" err="1">
                <a:latin typeface="Arial Black" panose="020B0A04020102020204" pitchFamily="34" charset="0"/>
              </a:rPr>
              <a:t>екосистем</a:t>
            </a:r>
            <a:r>
              <a:rPr lang="ru-RU" dirty="0">
                <a:latin typeface="Arial Black" panose="020B0A04020102020204" pitchFamily="34" charset="0"/>
              </a:rPr>
              <a:t>.</a:t>
            </a:r>
          </a:p>
          <a:p>
            <a:r>
              <a:rPr lang="sr-Cyrl-RS" dirty="0"/>
              <a:t>Организми могу да акумулирају различите штетне материје у свом телу, а то су: </a:t>
            </a:r>
            <a:r>
              <a:rPr lang="sr-Cyrl-RS" dirty="0">
                <a:solidFill>
                  <a:srgbClr val="FF0000"/>
                </a:solidFill>
              </a:rPr>
              <a:t>тешки метали, адитиви, пестициди, загађујући гасови</a:t>
            </a:r>
            <a:r>
              <a:rPr lang="sr-Cyrl-RS" dirty="0"/>
              <a:t>. </a:t>
            </a:r>
            <a:endParaRPr lang="ru-RU" dirty="0">
              <a:latin typeface="Arial Black" panose="020B0A04020102020204" pitchFamily="34" charset="0"/>
            </a:endParaRPr>
          </a:p>
          <a:p>
            <a:r>
              <a:rPr lang="ru-RU" sz="1700" dirty="0" err="1">
                <a:solidFill>
                  <a:schemeClr val="accent1">
                    <a:lumMod val="75000"/>
                  </a:schemeClr>
                </a:solidFill>
                <a:latin typeface="Arial Black" panose="020B0A04020102020204" pitchFamily="34" charset="0"/>
              </a:rPr>
              <a:t>Биоиндикатори</a:t>
            </a:r>
            <a:r>
              <a:rPr lang="ru-RU" sz="1700" dirty="0">
                <a:solidFill>
                  <a:schemeClr val="accent1">
                    <a:lumMod val="75000"/>
                  </a:schemeClr>
                </a:solidFill>
                <a:latin typeface="Arial Black" panose="020B0A04020102020204" pitchFamily="34" charset="0"/>
              </a:rPr>
              <a:t> могу </a:t>
            </a:r>
            <a:r>
              <a:rPr lang="ru-RU" sz="1700" dirty="0" err="1">
                <a:solidFill>
                  <a:schemeClr val="accent1">
                    <a:lumMod val="75000"/>
                  </a:schemeClr>
                </a:solidFill>
                <a:latin typeface="Arial Black" panose="020B0A04020102020204" pitchFamily="34" charset="0"/>
              </a:rPr>
              <a:t>детектовати</a:t>
            </a:r>
            <a:r>
              <a:rPr lang="ru-RU" sz="1700" dirty="0">
                <a:solidFill>
                  <a:schemeClr val="accent1">
                    <a:lumMod val="75000"/>
                  </a:schemeClr>
                </a:solidFill>
                <a:latin typeface="Arial Black" panose="020B0A04020102020204" pitchFamily="34" charset="0"/>
              </a:rPr>
              <a:t> </a:t>
            </a:r>
            <a:r>
              <a:rPr lang="ru-RU" sz="1700" dirty="0" err="1">
                <a:solidFill>
                  <a:schemeClr val="accent1">
                    <a:lumMod val="75000"/>
                  </a:schemeClr>
                </a:solidFill>
                <a:latin typeface="Arial Black" panose="020B0A04020102020204" pitchFamily="34" charset="0"/>
              </a:rPr>
              <a:t>загађење</a:t>
            </a:r>
            <a:r>
              <a:rPr lang="ru-RU" sz="1700" dirty="0">
                <a:solidFill>
                  <a:schemeClr val="accent1">
                    <a:lumMod val="75000"/>
                  </a:schemeClr>
                </a:solidFill>
                <a:latin typeface="Arial Black" panose="020B0A04020102020204" pitchFamily="34" charset="0"/>
              </a:rPr>
              <a:t> </a:t>
            </a:r>
            <a:r>
              <a:rPr lang="ru-RU" sz="1700" dirty="0" err="1">
                <a:solidFill>
                  <a:schemeClr val="accent1">
                    <a:lumMod val="75000"/>
                  </a:schemeClr>
                </a:solidFill>
                <a:latin typeface="Arial Black" panose="020B0A04020102020204" pitchFamily="34" charset="0"/>
              </a:rPr>
              <a:t>својим</a:t>
            </a:r>
            <a:r>
              <a:rPr lang="ru-RU" sz="1700" dirty="0">
                <a:solidFill>
                  <a:schemeClr val="accent1">
                    <a:lumMod val="75000"/>
                  </a:schemeClr>
                </a:solidFill>
                <a:latin typeface="Arial Black" panose="020B0A04020102020204" pitchFamily="34" charset="0"/>
              </a:rPr>
              <a:t> </a:t>
            </a:r>
            <a:r>
              <a:rPr lang="ru-RU" sz="1700" dirty="0" err="1">
                <a:solidFill>
                  <a:schemeClr val="accent1">
                    <a:lumMod val="75000"/>
                  </a:schemeClr>
                </a:solidFill>
                <a:latin typeface="Arial Black" panose="020B0A04020102020204" pitchFamily="34" charset="0"/>
              </a:rPr>
              <a:t>присуством</a:t>
            </a:r>
            <a:r>
              <a:rPr lang="ru-RU" sz="1700" dirty="0">
                <a:solidFill>
                  <a:schemeClr val="accent1">
                    <a:lumMod val="75000"/>
                  </a:schemeClr>
                </a:solidFill>
                <a:latin typeface="Arial Black" panose="020B0A04020102020204" pitchFamily="34" charset="0"/>
              </a:rPr>
              <a:t> или </a:t>
            </a:r>
            <a:r>
              <a:rPr lang="ru-RU" sz="1700" dirty="0" err="1">
                <a:solidFill>
                  <a:schemeClr val="accent1">
                    <a:lumMod val="75000"/>
                  </a:schemeClr>
                </a:solidFill>
                <a:latin typeface="Arial Black" panose="020B0A04020102020204" pitchFamily="34" charset="0"/>
              </a:rPr>
              <a:t>одсуством</a:t>
            </a:r>
            <a:r>
              <a:rPr lang="ru-RU" sz="1700" dirty="0">
                <a:solidFill>
                  <a:schemeClr val="accent1">
                    <a:lumMod val="75000"/>
                  </a:schemeClr>
                </a:solidFill>
                <a:latin typeface="Arial Black" panose="020B0A04020102020204" pitchFamily="34" charset="0"/>
              </a:rPr>
              <a:t>.</a:t>
            </a:r>
            <a:endParaRPr lang="sr-Latn-RS" sz="17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211299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9" y="262758"/>
            <a:ext cx="7662042" cy="725214"/>
          </a:xfrm>
        </p:spPr>
        <p:txBody>
          <a:bodyPr/>
          <a:lstStyle/>
          <a:p>
            <a:r>
              <a:rPr lang="sr-Cyrl-RS" dirty="0"/>
              <a:t>Животињски индикатори</a:t>
            </a:r>
            <a:endParaRPr lang="sr-Latn-RS" dirty="0"/>
          </a:p>
        </p:txBody>
      </p:sp>
      <p:sp>
        <p:nvSpPr>
          <p:cNvPr id="3" name="Content Placeholder 2"/>
          <p:cNvSpPr>
            <a:spLocks noGrp="1"/>
          </p:cNvSpPr>
          <p:nvPr>
            <p:ph idx="1"/>
          </p:nvPr>
        </p:nvSpPr>
        <p:spPr>
          <a:xfrm>
            <a:off x="315311" y="1162791"/>
            <a:ext cx="6085490" cy="5605871"/>
          </a:xfrm>
        </p:spPr>
        <p:txBody>
          <a:bodyPr/>
          <a:lstStyle/>
          <a:p>
            <a:r>
              <a:rPr lang="sr-Cyrl-RS" sz="1600" dirty="0"/>
              <a:t>Животињски индикатори су мање „погодни“ јер се они крећу и могу да напусте животну средину и преселе се у другу, мање загађену.</a:t>
            </a:r>
          </a:p>
          <a:p>
            <a:r>
              <a:rPr lang="sr-Cyrl-RS" dirty="0">
                <a:solidFill>
                  <a:schemeClr val="accent1">
                    <a:lumMod val="75000"/>
                  </a:schemeClr>
                </a:solidFill>
              </a:rPr>
              <a:t>Неки животињски индикатори су:</a:t>
            </a:r>
          </a:p>
          <a:p>
            <a:r>
              <a:rPr lang="sr-Cyrl-RS" dirty="0"/>
              <a:t>Дневни и ноћни лептири </a:t>
            </a:r>
            <a:r>
              <a:rPr lang="sr-Cyrl-RS" sz="1400" dirty="0"/>
              <a:t>су одлични</a:t>
            </a:r>
            <a:r>
              <a:rPr lang="ru-RU" sz="1400" dirty="0"/>
              <a:t> </a:t>
            </a:r>
            <a:r>
              <a:rPr lang="ru-RU" sz="1400" dirty="0" err="1"/>
              <a:t>показатељи</a:t>
            </a:r>
            <a:r>
              <a:rPr lang="ru-RU" sz="1400" dirty="0"/>
              <a:t> „</a:t>
            </a:r>
            <a:r>
              <a:rPr lang="ru-RU" sz="1400" dirty="0" err="1"/>
              <a:t>здравља</a:t>
            </a:r>
            <a:r>
              <a:rPr lang="ru-RU" sz="1400" dirty="0"/>
              <a:t>“ или </a:t>
            </a:r>
            <a:r>
              <a:rPr lang="ru-RU" sz="1400" dirty="0" err="1"/>
              <a:t>степена</a:t>
            </a:r>
            <a:r>
              <a:rPr lang="ru-RU" sz="1400" dirty="0"/>
              <a:t> </a:t>
            </a:r>
            <a:r>
              <a:rPr lang="ru-RU" sz="1400" dirty="0" err="1"/>
              <a:t>очуваности</a:t>
            </a:r>
            <a:r>
              <a:rPr lang="ru-RU" sz="1400" dirty="0"/>
              <a:t> </a:t>
            </a:r>
            <a:r>
              <a:rPr lang="ru-RU" sz="1400" dirty="0" err="1"/>
              <a:t>животне</a:t>
            </a:r>
            <a:r>
              <a:rPr lang="ru-RU" sz="1400" dirty="0"/>
              <a:t> средине </a:t>
            </a:r>
            <a:r>
              <a:rPr lang="ru-RU" sz="1400" dirty="0" err="1"/>
              <a:t>због</a:t>
            </a:r>
            <a:r>
              <a:rPr lang="ru-RU" sz="1400" dirty="0"/>
              <a:t> </a:t>
            </a:r>
            <a:r>
              <a:rPr lang="ru-RU" sz="1400" dirty="0" err="1"/>
              <a:t>своје</a:t>
            </a:r>
            <a:r>
              <a:rPr lang="ru-RU" sz="1400" dirty="0"/>
              <a:t> </a:t>
            </a:r>
            <a:r>
              <a:rPr lang="ru-RU" sz="1400" dirty="0" err="1"/>
              <a:t>изузетне</a:t>
            </a:r>
            <a:r>
              <a:rPr lang="ru-RU" sz="1400" dirty="0"/>
              <a:t> </a:t>
            </a:r>
            <a:r>
              <a:rPr lang="ru-RU" sz="1400" dirty="0" err="1"/>
              <a:t>осетљивости</a:t>
            </a:r>
            <a:r>
              <a:rPr lang="ru-RU" sz="1400" dirty="0"/>
              <a:t> и на </a:t>
            </a:r>
            <a:r>
              <a:rPr lang="ru-RU" sz="1400" dirty="0" err="1"/>
              <a:t>најмање</a:t>
            </a:r>
            <a:r>
              <a:rPr lang="ru-RU" sz="1400" dirty="0"/>
              <a:t> </a:t>
            </a:r>
            <a:r>
              <a:rPr lang="ru-RU" sz="1400" dirty="0" err="1"/>
              <a:t>негативне</a:t>
            </a:r>
            <a:r>
              <a:rPr lang="ru-RU" sz="1400" dirty="0"/>
              <a:t> промене на </a:t>
            </a:r>
            <a:r>
              <a:rPr lang="ru-RU" sz="1400" dirty="0" err="1"/>
              <a:t>станишту</a:t>
            </a:r>
            <a:r>
              <a:rPr lang="sr-Cyrl-RS" sz="1400" dirty="0"/>
              <a:t>;</a:t>
            </a:r>
          </a:p>
          <a:p>
            <a:r>
              <a:rPr lang="sr-Cyrl-RS" dirty="0"/>
              <a:t>Речни рак </a:t>
            </a:r>
            <a:r>
              <a:rPr lang="sr-Cyrl-RS" sz="1400" dirty="0"/>
              <a:t>живи само у незагађеној води;</a:t>
            </a:r>
          </a:p>
          <a:p>
            <a:r>
              <a:rPr lang="sr-Cyrl-RS" dirty="0"/>
              <a:t>Пастрмка </a:t>
            </a:r>
            <a:r>
              <a:rPr lang="sr-Cyrl-RS" sz="1400" dirty="0"/>
              <a:t>је такође индикатор чисте воде;</a:t>
            </a:r>
          </a:p>
          <a:p>
            <a:r>
              <a:rPr lang="sr-Cyrl-RS" dirty="0"/>
              <a:t>Жабе</a:t>
            </a:r>
            <a:r>
              <a:rPr lang="sr-Cyrl-RS" sz="1400" dirty="0"/>
              <a:t> су индикатори и копнене и водене средине јер насељавају обе;</a:t>
            </a:r>
          </a:p>
          <a:p>
            <a:r>
              <a:rPr lang="sr-Cyrl-RS" dirty="0"/>
              <a:t>Хидра</a:t>
            </a:r>
            <a:r>
              <a:rPr lang="sr-Cyrl-RS" sz="1400" dirty="0"/>
              <a:t> (дупљар) живи само у чистим водама</a:t>
            </a:r>
          </a:p>
          <a:p>
            <a:endParaRPr lang="sr-Cyrl-RS" dirty="0"/>
          </a:p>
          <a:p>
            <a:endParaRPr lang="sr-Cyrl-RS" dirty="0"/>
          </a:p>
          <a:p>
            <a:endParaRPr lang="sr-Cyrl-RS" dirty="0"/>
          </a:p>
          <a:p>
            <a:endParaRPr lang="sr-Cyrl-RS" dirty="0"/>
          </a:p>
          <a:p>
            <a:endParaRPr lang="sr-Latn-RS" dirty="0"/>
          </a:p>
        </p:txBody>
      </p:sp>
      <p:pic>
        <p:nvPicPr>
          <p:cNvPr id="4" name="Picture 3"/>
          <p:cNvPicPr>
            <a:picLocks noChangeAspect="1"/>
          </p:cNvPicPr>
          <p:nvPr/>
        </p:nvPicPr>
        <p:blipFill>
          <a:blip r:embed="rId2"/>
          <a:stretch>
            <a:fillRect/>
          </a:stretch>
        </p:blipFill>
        <p:spPr>
          <a:xfrm>
            <a:off x="6962113" y="1215802"/>
            <a:ext cx="1684612" cy="1125321"/>
          </a:xfrm>
          <a:prstGeom prst="rect">
            <a:avLst/>
          </a:prstGeom>
        </p:spPr>
      </p:pic>
      <p:pic>
        <p:nvPicPr>
          <p:cNvPr id="5" name="Picture 4"/>
          <p:cNvPicPr>
            <a:picLocks noChangeAspect="1"/>
          </p:cNvPicPr>
          <p:nvPr/>
        </p:nvPicPr>
        <p:blipFill>
          <a:blip r:embed="rId3"/>
          <a:stretch>
            <a:fillRect/>
          </a:stretch>
        </p:blipFill>
        <p:spPr>
          <a:xfrm>
            <a:off x="6962113" y="2479308"/>
            <a:ext cx="1965679" cy="1152379"/>
          </a:xfrm>
          <a:prstGeom prst="rect">
            <a:avLst/>
          </a:prstGeom>
        </p:spPr>
      </p:pic>
      <p:pic>
        <p:nvPicPr>
          <p:cNvPr id="6" name="Picture 5"/>
          <p:cNvPicPr>
            <a:picLocks noChangeAspect="1"/>
          </p:cNvPicPr>
          <p:nvPr/>
        </p:nvPicPr>
        <p:blipFill>
          <a:blip r:embed="rId4"/>
          <a:stretch>
            <a:fillRect/>
          </a:stretch>
        </p:blipFill>
        <p:spPr>
          <a:xfrm>
            <a:off x="6400801" y="3694276"/>
            <a:ext cx="2124688" cy="1147332"/>
          </a:xfrm>
          <a:prstGeom prst="rect">
            <a:avLst/>
          </a:prstGeom>
        </p:spPr>
      </p:pic>
      <p:pic>
        <p:nvPicPr>
          <p:cNvPr id="8" name="Picture 7"/>
          <p:cNvPicPr>
            <a:picLocks noChangeAspect="1"/>
          </p:cNvPicPr>
          <p:nvPr/>
        </p:nvPicPr>
        <p:blipFill>
          <a:blip r:embed="rId5"/>
          <a:stretch>
            <a:fillRect/>
          </a:stretch>
        </p:blipFill>
        <p:spPr>
          <a:xfrm>
            <a:off x="8778239" y="3846461"/>
            <a:ext cx="1843595" cy="1230600"/>
          </a:xfrm>
          <a:prstGeom prst="rect">
            <a:avLst/>
          </a:prstGeom>
        </p:spPr>
      </p:pic>
      <p:pic>
        <p:nvPicPr>
          <p:cNvPr id="9" name="Picture 8"/>
          <p:cNvPicPr>
            <a:picLocks noChangeAspect="1"/>
          </p:cNvPicPr>
          <p:nvPr/>
        </p:nvPicPr>
        <p:blipFill>
          <a:blip r:embed="rId6"/>
          <a:stretch>
            <a:fillRect/>
          </a:stretch>
        </p:blipFill>
        <p:spPr>
          <a:xfrm>
            <a:off x="6890620" y="5291835"/>
            <a:ext cx="1887619" cy="1260930"/>
          </a:xfrm>
          <a:prstGeom prst="rect">
            <a:avLst/>
          </a:prstGeom>
        </p:spPr>
      </p:pic>
    </p:spTree>
    <p:extLst>
      <p:ext uri="{BB962C8B-B14F-4D97-AF65-F5344CB8AC3E}">
        <p14:creationId xmlns:p14="http://schemas.microsoft.com/office/powerpoint/2010/main" val="335613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81" y="269128"/>
            <a:ext cx="5734224" cy="1320800"/>
          </a:xfrm>
        </p:spPr>
        <p:txBody>
          <a:bodyPr/>
          <a:lstStyle/>
          <a:p>
            <a:r>
              <a:rPr lang="sr-Cyrl-RS" dirty="0"/>
              <a:t>Лишајеви биоиндикатори</a:t>
            </a:r>
            <a:br>
              <a:rPr lang="sr-Cyrl-RS" dirty="0"/>
            </a:br>
            <a:r>
              <a:rPr lang="sr-Cyrl-RS" dirty="0"/>
              <a:t>загађеног ваздуха</a:t>
            </a:r>
            <a:endParaRPr lang="sr-Latn-RS" dirty="0"/>
          </a:p>
        </p:txBody>
      </p:sp>
      <p:sp>
        <p:nvSpPr>
          <p:cNvPr id="3" name="Content Placeholder 2"/>
          <p:cNvSpPr>
            <a:spLocks noGrp="1"/>
          </p:cNvSpPr>
          <p:nvPr>
            <p:ph idx="1"/>
          </p:nvPr>
        </p:nvSpPr>
        <p:spPr>
          <a:xfrm>
            <a:off x="602030" y="1708768"/>
            <a:ext cx="5164068" cy="3852936"/>
          </a:xfrm>
        </p:spPr>
        <p:txBody>
          <a:bodyPr/>
          <a:lstStyle/>
          <a:p>
            <a:pPr fontAlgn="base"/>
            <a:r>
              <a:rPr lang="ru-RU" dirty="0" err="1"/>
              <a:t>Лишајеви</a:t>
            </a:r>
            <a:r>
              <a:rPr lang="ru-RU" dirty="0"/>
              <a:t> су </a:t>
            </a:r>
            <a:r>
              <a:rPr lang="ru-RU" dirty="0" err="1"/>
              <a:t>организми</a:t>
            </a:r>
            <a:r>
              <a:rPr lang="ru-RU" dirty="0"/>
              <a:t> </a:t>
            </a:r>
            <a:r>
              <a:rPr lang="ru-RU" dirty="0" err="1"/>
              <a:t>који</a:t>
            </a:r>
            <a:r>
              <a:rPr lang="ru-RU" dirty="0"/>
              <a:t> се </a:t>
            </a:r>
            <a:r>
              <a:rPr lang="ru-RU" dirty="0" err="1"/>
              <a:t>састоје</a:t>
            </a:r>
            <a:r>
              <a:rPr lang="ru-RU" dirty="0"/>
              <a:t> од </a:t>
            </a:r>
            <a:r>
              <a:rPr lang="ru-RU" dirty="0" err="1"/>
              <a:t>алги</a:t>
            </a:r>
            <a:r>
              <a:rPr lang="ru-RU" dirty="0"/>
              <a:t> и </a:t>
            </a:r>
            <a:r>
              <a:rPr lang="ru-RU" dirty="0" err="1"/>
              <a:t>гљива</a:t>
            </a:r>
            <a:r>
              <a:rPr lang="ru-RU" dirty="0"/>
              <a:t>, могу се </a:t>
            </a:r>
            <a:r>
              <a:rPr lang="ru-RU" dirty="0" err="1"/>
              <a:t>наћи</a:t>
            </a:r>
            <a:r>
              <a:rPr lang="ru-RU" dirty="0"/>
              <a:t> на </a:t>
            </a:r>
            <a:r>
              <a:rPr lang="ru-RU" dirty="0" err="1"/>
              <a:t>стеновитим</a:t>
            </a:r>
            <a:r>
              <a:rPr lang="ru-RU" dirty="0"/>
              <a:t> </a:t>
            </a:r>
            <a:r>
              <a:rPr lang="ru-RU" dirty="0" err="1"/>
              <a:t>површинама</a:t>
            </a:r>
            <a:r>
              <a:rPr lang="ru-RU" dirty="0"/>
              <a:t> и </a:t>
            </a:r>
            <a:r>
              <a:rPr lang="ru-RU" dirty="0" err="1"/>
              <a:t>стаблима</a:t>
            </a:r>
            <a:r>
              <a:rPr lang="ru-RU" dirty="0"/>
              <a:t> </a:t>
            </a:r>
            <a:r>
              <a:rPr lang="ru-RU" dirty="0" err="1"/>
              <a:t>дрвећа</a:t>
            </a:r>
            <a:r>
              <a:rPr lang="ru-RU" dirty="0"/>
              <a:t>.</a:t>
            </a:r>
          </a:p>
          <a:p>
            <a:pPr fontAlgn="base"/>
            <a:r>
              <a:rPr lang="ru-RU" dirty="0"/>
              <a:t>Они </a:t>
            </a:r>
            <a:r>
              <a:rPr lang="ru-RU" dirty="0" err="1"/>
              <a:t>реагују</a:t>
            </a:r>
            <a:r>
              <a:rPr lang="ru-RU" dirty="0"/>
              <a:t> на промене </a:t>
            </a:r>
            <a:r>
              <a:rPr lang="ru-RU" dirty="0" err="1"/>
              <a:t>животне</a:t>
            </a:r>
            <a:r>
              <a:rPr lang="ru-RU" dirty="0"/>
              <a:t> средине, у </a:t>
            </a:r>
            <a:r>
              <a:rPr lang="ru-RU" dirty="0" err="1"/>
              <a:t>шумама</a:t>
            </a:r>
            <a:r>
              <a:rPr lang="ru-RU" dirty="0"/>
              <a:t>, </a:t>
            </a:r>
            <a:r>
              <a:rPr lang="ru-RU" dirty="0" err="1"/>
              <a:t>укључујући</a:t>
            </a:r>
            <a:r>
              <a:rPr lang="ru-RU" dirty="0"/>
              <a:t> и промене у </a:t>
            </a:r>
            <a:r>
              <a:rPr lang="ru-RU" dirty="0" err="1"/>
              <a:t>самој</a:t>
            </a:r>
            <a:r>
              <a:rPr lang="ru-RU" dirty="0"/>
              <a:t> </a:t>
            </a:r>
            <a:r>
              <a:rPr lang="ru-RU" dirty="0" err="1"/>
              <a:t>структури</a:t>
            </a:r>
            <a:r>
              <a:rPr lang="ru-RU" dirty="0"/>
              <a:t>, квалитету </a:t>
            </a:r>
            <a:r>
              <a:rPr lang="ru-RU" dirty="0" err="1"/>
              <a:t>ваздуха</a:t>
            </a:r>
            <a:r>
              <a:rPr lang="ru-RU" dirty="0"/>
              <a:t>, </a:t>
            </a:r>
            <a:r>
              <a:rPr lang="ru-RU" dirty="0" err="1"/>
              <a:t>као</a:t>
            </a:r>
            <a:r>
              <a:rPr lang="ru-RU" dirty="0"/>
              <a:t> и </a:t>
            </a:r>
            <a:r>
              <a:rPr lang="ru-RU" dirty="0" err="1"/>
              <a:t>клими</a:t>
            </a:r>
            <a:r>
              <a:rPr lang="ru-RU" dirty="0"/>
              <a:t>.</a:t>
            </a:r>
          </a:p>
          <a:p>
            <a:pPr fontAlgn="base"/>
            <a:r>
              <a:rPr lang="ru-RU" dirty="0" err="1"/>
              <a:t>Нестанак</a:t>
            </a:r>
            <a:r>
              <a:rPr lang="ru-RU" dirty="0"/>
              <a:t> </a:t>
            </a:r>
            <a:r>
              <a:rPr lang="ru-RU" dirty="0" err="1"/>
              <a:t>клишајева</a:t>
            </a:r>
            <a:r>
              <a:rPr lang="ru-RU" dirty="0"/>
              <a:t> </a:t>
            </a:r>
            <a:r>
              <a:rPr lang="ru-RU" dirty="0" err="1"/>
              <a:t>може</a:t>
            </a:r>
            <a:r>
              <a:rPr lang="ru-RU" dirty="0"/>
              <a:t> </a:t>
            </a:r>
            <a:r>
              <a:rPr lang="ru-RU" dirty="0" err="1"/>
              <a:t>указивати</a:t>
            </a:r>
            <a:r>
              <a:rPr lang="ru-RU" dirty="0"/>
              <a:t> на </a:t>
            </a:r>
            <a:r>
              <a:rPr lang="ru-RU" dirty="0" err="1"/>
              <a:t>драматичне</a:t>
            </a:r>
            <a:r>
              <a:rPr lang="ru-RU" dirty="0"/>
              <a:t> промене </a:t>
            </a:r>
            <a:r>
              <a:rPr lang="ru-RU" dirty="0" err="1"/>
              <a:t>животне</a:t>
            </a:r>
            <a:r>
              <a:rPr lang="ru-RU" dirty="0"/>
              <a:t> средине, </a:t>
            </a:r>
            <a:r>
              <a:rPr lang="ru-RU" dirty="0" err="1"/>
              <a:t>као</a:t>
            </a:r>
            <a:r>
              <a:rPr lang="ru-RU" dirty="0"/>
              <a:t> </a:t>
            </a:r>
            <a:r>
              <a:rPr lang="ru-RU" dirty="0" err="1"/>
              <a:t>што</a:t>
            </a:r>
            <a:r>
              <a:rPr lang="ru-RU" dirty="0"/>
              <a:t> су висок </a:t>
            </a:r>
            <a:r>
              <a:rPr lang="ru-RU" dirty="0" err="1"/>
              <a:t>ниво</a:t>
            </a:r>
            <a:r>
              <a:rPr lang="ru-RU" dirty="0"/>
              <a:t> </a:t>
            </a:r>
            <a:r>
              <a:rPr lang="ru-RU" dirty="0" err="1"/>
              <a:t>сумпор</a:t>
            </a:r>
            <a:r>
              <a:rPr lang="ru-RU" dirty="0"/>
              <a:t>-диоксида и </a:t>
            </a:r>
            <a:r>
              <a:rPr lang="ru-RU" dirty="0" err="1"/>
              <a:t>нитрогена</a:t>
            </a:r>
            <a:r>
              <a:rPr lang="ru-RU" dirty="0"/>
              <a:t>.</a:t>
            </a:r>
          </a:p>
          <a:p>
            <a:endParaRPr lang="sr-Latn-RS" dirty="0"/>
          </a:p>
        </p:txBody>
      </p:sp>
      <p:pic>
        <p:nvPicPr>
          <p:cNvPr id="4" name="Picture 3"/>
          <p:cNvPicPr>
            <a:picLocks noChangeAspect="1"/>
          </p:cNvPicPr>
          <p:nvPr/>
        </p:nvPicPr>
        <p:blipFill>
          <a:blip r:embed="rId2"/>
          <a:stretch>
            <a:fillRect/>
          </a:stretch>
        </p:blipFill>
        <p:spPr>
          <a:xfrm>
            <a:off x="6705601" y="813914"/>
            <a:ext cx="2647494" cy="1985621"/>
          </a:xfrm>
          <a:prstGeom prst="rect">
            <a:avLst/>
          </a:prstGeom>
        </p:spPr>
      </p:pic>
      <p:pic>
        <p:nvPicPr>
          <p:cNvPr id="6" name="Picture 5"/>
          <p:cNvPicPr>
            <a:picLocks noChangeAspect="1"/>
          </p:cNvPicPr>
          <p:nvPr/>
        </p:nvPicPr>
        <p:blipFill>
          <a:blip r:embed="rId3"/>
          <a:stretch>
            <a:fillRect/>
          </a:stretch>
        </p:blipFill>
        <p:spPr>
          <a:xfrm>
            <a:off x="7345906" y="2906408"/>
            <a:ext cx="2476500" cy="1847850"/>
          </a:xfrm>
          <a:prstGeom prst="rect">
            <a:avLst/>
          </a:prstGeom>
        </p:spPr>
      </p:pic>
      <p:pic>
        <p:nvPicPr>
          <p:cNvPr id="7" name="Picture 6"/>
          <p:cNvPicPr>
            <a:picLocks noChangeAspect="1"/>
          </p:cNvPicPr>
          <p:nvPr/>
        </p:nvPicPr>
        <p:blipFill>
          <a:blip r:embed="rId4"/>
          <a:stretch>
            <a:fillRect/>
          </a:stretch>
        </p:blipFill>
        <p:spPr>
          <a:xfrm>
            <a:off x="6169568" y="4861131"/>
            <a:ext cx="2352675" cy="1943100"/>
          </a:xfrm>
          <a:prstGeom prst="rect">
            <a:avLst/>
          </a:prstGeom>
        </p:spPr>
      </p:pic>
    </p:spTree>
    <p:extLst>
      <p:ext uri="{BB962C8B-B14F-4D97-AF65-F5344CB8AC3E}">
        <p14:creationId xmlns:p14="http://schemas.microsoft.com/office/powerpoint/2010/main" val="78444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7468183" cy="704193"/>
          </a:xfrm>
        </p:spPr>
        <p:txBody>
          <a:bodyPr>
            <a:normAutofit/>
          </a:bodyPr>
          <a:lstStyle/>
          <a:p>
            <a:r>
              <a:rPr lang="sr-Cyrl-RS" dirty="0"/>
              <a:t>Биљке и алге биоиндикатори</a:t>
            </a:r>
            <a:endParaRPr lang="sr-Latn-RS" dirty="0"/>
          </a:p>
        </p:txBody>
      </p:sp>
      <p:sp>
        <p:nvSpPr>
          <p:cNvPr id="3" name="Content Placeholder 2"/>
          <p:cNvSpPr>
            <a:spLocks noGrp="1"/>
          </p:cNvSpPr>
          <p:nvPr>
            <p:ph idx="1"/>
          </p:nvPr>
        </p:nvSpPr>
        <p:spPr>
          <a:xfrm>
            <a:off x="199698" y="1361803"/>
            <a:ext cx="6526924" cy="5166763"/>
          </a:xfrm>
        </p:spPr>
        <p:txBody>
          <a:bodyPr>
            <a:normAutofit fontScale="85000" lnSpcReduction="20000"/>
          </a:bodyPr>
          <a:lstStyle/>
          <a:p>
            <a:r>
              <a:rPr lang="sr-Cyrl-RS" dirty="0"/>
              <a:t>Биљни организми су погоднији биоиндикатори јер су причвршћене за подлогу и у њиховом телу могу да се акумулирају различите загађујуће материје.</a:t>
            </a:r>
          </a:p>
          <a:p>
            <a:r>
              <a:rPr lang="sr-Cyrl-RS" sz="1900" dirty="0"/>
              <a:t>Алге</a:t>
            </a:r>
            <a:r>
              <a:rPr lang="sr-Cyrl-RS" dirty="0"/>
              <a:t> </a:t>
            </a:r>
            <a:r>
              <a:rPr lang="sr-Cyrl-RS" sz="1500" dirty="0"/>
              <a:t>детектују загађење воде својим присуством или одсуством. Позната је појава „цветања воде“ пренамножавања алги, уколико вода садржи већу количину </a:t>
            </a:r>
            <a:r>
              <a:rPr lang="sr-Cyrl-RS" sz="1500" dirty="0">
                <a:solidFill>
                  <a:srgbClr val="FF0000"/>
                </a:solidFill>
              </a:rPr>
              <a:t>нитрата и фосфата</a:t>
            </a:r>
            <a:r>
              <a:rPr lang="sr-Cyrl-RS" sz="1500" dirty="0"/>
              <a:t>. </a:t>
            </a:r>
          </a:p>
          <a:p>
            <a:r>
              <a:rPr lang="sr-Cyrl-RS" sz="1900" dirty="0"/>
              <a:t>Биљке</a:t>
            </a:r>
            <a:r>
              <a:rPr lang="sr-Cyrl-RS" dirty="0"/>
              <a:t> </a:t>
            </a:r>
            <a:r>
              <a:rPr lang="sr-Cyrl-RS" sz="1500" dirty="0"/>
              <a:t>живе и у води и на копну (земљиште и ваздух) и могу бити индикатори загађења обе животне средине. Код њих се врши анализа листова, коре дрвета, али и корена и ризома, плодова и семена.</a:t>
            </a:r>
          </a:p>
          <a:p>
            <a:r>
              <a:rPr lang="sr-Cyrl-RS" dirty="0"/>
              <a:t>Маховине </a:t>
            </a:r>
            <a:r>
              <a:rPr lang="sr-Cyrl-RS" sz="1500" dirty="0"/>
              <a:t>су добри индикатори киселих киша.</a:t>
            </a:r>
          </a:p>
          <a:p>
            <a:r>
              <a:rPr lang="sr-Cyrl-RS" sz="1900" dirty="0"/>
              <a:t>Више биљке </a:t>
            </a:r>
            <a:r>
              <a:rPr lang="sr-Cyrl-RS" sz="1500" dirty="0"/>
              <a:t>кореном упијају воду и са њом и штетне материје, али их упија и из ваздуха и акумулира у својим органима.</a:t>
            </a:r>
          </a:p>
          <a:p>
            <a:r>
              <a:rPr lang="sr-Cyrl-RS" sz="1600" dirty="0"/>
              <a:t>Пример: Присуство коприве је знак присуства </a:t>
            </a:r>
            <a:r>
              <a:rPr lang="sr-Cyrl-RS" sz="1600" dirty="0">
                <a:solidFill>
                  <a:srgbClr val="FF0000"/>
                </a:solidFill>
              </a:rPr>
              <a:t>нитрата и нитрита </a:t>
            </a:r>
            <a:r>
              <a:rPr lang="sr-Cyrl-RS" sz="1600" dirty="0"/>
              <a:t>у земљишту.</a:t>
            </a:r>
          </a:p>
          <a:p>
            <a:r>
              <a:rPr lang="ru-RU" sz="1600" dirty="0" err="1"/>
              <a:t>Према</a:t>
            </a:r>
            <a:r>
              <a:rPr lang="ru-RU" sz="1600" dirty="0"/>
              <a:t> </a:t>
            </a:r>
            <a:r>
              <a:rPr lang="ru-RU" sz="1600" dirty="0" err="1"/>
              <a:t>биљкама</a:t>
            </a:r>
            <a:r>
              <a:rPr lang="ru-RU" sz="1600" dirty="0"/>
              <a:t> </a:t>
            </a:r>
            <a:r>
              <a:rPr lang="ru-RU" sz="1600" dirty="0" err="1"/>
              <a:t>које</a:t>
            </a:r>
            <a:r>
              <a:rPr lang="ru-RU" sz="1600" dirty="0"/>
              <a:t> на </a:t>
            </a:r>
            <a:r>
              <a:rPr lang="ru-RU" sz="1600" dirty="0" err="1"/>
              <a:t>њему</a:t>
            </a:r>
            <a:r>
              <a:rPr lang="ru-RU" sz="1600" dirty="0"/>
              <a:t> расту </a:t>
            </a:r>
            <a:r>
              <a:rPr lang="ru-RU" sz="1600" dirty="0" err="1"/>
              <a:t>можемо</a:t>
            </a:r>
            <a:r>
              <a:rPr lang="ru-RU" sz="1600" dirty="0"/>
              <a:t> </a:t>
            </a:r>
            <a:r>
              <a:rPr lang="ru-RU" sz="1600" dirty="0" err="1"/>
              <a:t>одредити</a:t>
            </a:r>
            <a:r>
              <a:rPr lang="ru-RU" sz="1600" dirty="0"/>
              <a:t> о </a:t>
            </a:r>
            <a:r>
              <a:rPr lang="ru-RU" sz="1600" dirty="0" err="1"/>
              <a:t>каквом</a:t>
            </a:r>
            <a:r>
              <a:rPr lang="ru-RU" sz="1600" dirty="0"/>
              <a:t> </a:t>
            </a:r>
            <a:r>
              <a:rPr lang="ru-RU" sz="1600" dirty="0" err="1"/>
              <a:t>земљишту</a:t>
            </a:r>
            <a:r>
              <a:rPr lang="ru-RU" sz="1600" dirty="0"/>
              <a:t> </a:t>
            </a:r>
            <a:r>
              <a:rPr lang="ru-RU" sz="1600" dirty="0" err="1"/>
              <a:t>је</a:t>
            </a:r>
            <a:r>
              <a:rPr lang="ru-RU" sz="1600" dirty="0"/>
              <a:t> </a:t>
            </a:r>
            <a:r>
              <a:rPr lang="ru-RU" sz="1600" dirty="0" err="1"/>
              <a:t>реч</a:t>
            </a:r>
            <a:r>
              <a:rPr lang="ru-RU" sz="1600" dirty="0"/>
              <a:t>. </a:t>
            </a:r>
            <a:r>
              <a:rPr lang="ru-RU" sz="1600" dirty="0" err="1"/>
              <a:t>Већина</a:t>
            </a:r>
            <a:r>
              <a:rPr lang="ru-RU" sz="1600" dirty="0"/>
              <a:t> </a:t>
            </a:r>
            <a:r>
              <a:rPr lang="ru-RU" sz="1600" dirty="0" err="1"/>
              <a:t>биљака</a:t>
            </a:r>
            <a:r>
              <a:rPr lang="ru-RU" sz="1600" dirty="0"/>
              <a:t> </a:t>
            </a:r>
            <a:r>
              <a:rPr lang="ru-RU" sz="1600" dirty="0" err="1"/>
              <a:t>расте</a:t>
            </a:r>
            <a:r>
              <a:rPr lang="ru-RU" sz="1600" dirty="0"/>
              <a:t> на </a:t>
            </a:r>
            <a:r>
              <a:rPr lang="ru-RU" sz="1600" dirty="0" err="1"/>
              <a:t>земљишту</a:t>
            </a:r>
            <a:r>
              <a:rPr lang="ru-RU" sz="1600" dirty="0"/>
              <a:t> слабо киселе и </a:t>
            </a:r>
            <a:r>
              <a:rPr lang="ru-RU" sz="1600" dirty="0" err="1"/>
              <a:t>неутралне</a:t>
            </a:r>
            <a:r>
              <a:rPr lang="ru-RU" sz="1600" dirty="0"/>
              <a:t> </a:t>
            </a:r>
            <a:r>
              <a:rPr lang="ru-RU" sz="1600" dirty="0" err="1"/>
              <a:t>реакције</a:t>
            </a:r>
            <a:r>
              <a:rPr lang="ru-RU" sz="1600" dirty="0"/>
              <a:t>. </a:t>
            </a:r>
            <a:r>
              <a:rPr lang="ru-RU" sz="1600" dirty="0" err="1"/>
              <a:t>Међутим</a:t>
            </a:r>
            <a:r>
              <a:rPr lang="ru-RU" sz="1600" dirty="0"/>
              <a:t>, </a:t>
            </a:r>
            <a:r>
              <a:rPr lang="ru-RU" sz="1600" dirty="0" err="1"/>
              <a:t>све</a:t>
            </a:r>
            <a:r>
              <a:rPr lang="ru-RU" sz="1600" dirty="0"/>
              <a:t> </a:t>
            </a:r>
            <a:r>
              <a:rPr lang="ru-RU" sz="1600" dirty="0" err="1"/>
              <a:t>биљне</a:t>
            </a:r>
            <a:r>
              <a:rPr lang="ru-RU" sz="1600" dirty="0"/>
              <a:t> </a:t>
            </a:r>
            <a:r>
              <a:rPr lang="ru-RU" sz="1600" dirty="0" err="1"/>
              <a:t>врсте</a:t>
            </a:r>
            <a:r>
              <a:rPr lang="ru-RU" sz="1600" dirty="0"/>
              <a:t> </a:t>
            </a:r>
            <a:r>
              <a:rPr lang="ru-RU" sz="1600" dirty="0" err="1"/>
              <a:t>нису</a:t>
            </a:r>
            <a:r>
              <a:rPr lang="ru-RU" sz="1600" dirty="0"/>
              <a:t> </a:t>
            </a:r>
            <a:r>
              <a:rPr lang="ru-RU" sz="1600" dirty="0" err="1"/>
              <a:t>исте</a:t>
            </a:r>
            <a:r>
              <a:rPr lang="ru-RU" sz="1600" dirty="0"/>
              <a:t> у </a:t>
            </a:r>
            <a:r>
              <a:rPr lang="ru-RU" sz="1600" dirty="0" err="1"/>
              <a:t>погледу</a:t>
            </a:r>
            <a:r>
              <a:rPr lang="ru-RU" sz="1600" dirty="0"/>
              <a:t> </a:t>
            </a:r>
            <a:r>
              <a:rPr lang="ru-RU" sz="1600" dirty="0" err="1"/>
              <a:t>захтева</a:t>
            </a:r>
            <a:r>
              <a:rPr lang="ru-RU" sz="1600" dirty="0"/>
              <a:t> </a:t>
            </a:r>
            <a:r>
              <a:rPr lang="ru-RU" sz="1600" dirty="0" err="1"/>
              <a:t>према</a:t>
            </a:r>
            <a:r>
              <a:rPr lang="ru-RU" sz="1600" dirty="0"/>
              <a:t> </a:t>
            </a:r>
            <a:r>
              <a:rPr lang="ru-RU" sz="1600" dirty="0" err="1"/>
              <a:t>реакцији</a:t>
            </a:r>
            <a:r>
              <a:rPr lang="ru-RU" sz="1600" dirty="0"/>
              <a:t> </a:t>
            </a:r>
            <a:r>
              <a:rPr lang="ru-RU" sz="1600" dirty="0" err="1"/>
              <a:t>земљишта</a:t>
            </a:r>
            <a:r>
              <a:rPr lang="ru-RU" sz="1600" dirty="0"/>
              <a:t>. На </a:t>
            </a:r>
            <a:r>
              <a:rPr lang="ru-RU" sz="1600" dirty="0" err="1"/>
              <a:t>неутралном</a:t>
            </a:r>
            <a:r>
              <a:rPr lang="ru-RU" sz="1600" dirty="0"/>
              <a:t> </a:t>
            </a:r>
            <a:r>
              <a:rPr lang="ru-RU" sz="1600" dirty="0" err="1"/>
              <a:t>земљишту</a:t>
            </a:r>
            <a:r>
              <a:rPr lang="ru-RU" sz="1600" dirty="0"/>
              <a:t> расту: бели и </a:t>
            </a:r>
            <a:r>
              <a:rPr lang="ru-RU" sz="1600" dirty="0" err="1"/>
              <a:t>црвени</a:t>
            </a:r>
            <a:r>
              <a:rPr lang="ru-RU" sz="1600" dirty="0"/>
              <a:t> лук, </a:t>
            </a:r>
            <a:r>
              <a:rPr lang="ru-RU" sz="1600" dirty="0" err="1"/>
              <a:t>детелина</a:t>
            </a:r>
            <a:r>
              <a:rPr lang="ru-RU" sz="1600" dirty="0"/>
              <a:t>, </a:t>
            </a:r>
            <a:r>
              <a:rPr lang="ru-RU" sz="1600" dirty="0" err="1"/>
              <a:t>купус</a:t>
            </a:r>
            <a:r>
              <a:rPr lang="ru-RU" sz="1600" dirty="0"/>
              <a:t>, </a:t>
            </a:r>
            <a:r>
              <a:rPr lang="ru-RU" sz="1600" dirty="0" err="1"/>
              <a:t>ладолеж</a:t>
            </a:r>
            <a:r>
              <a:rPr lang="ru-RU" sz="1600" dirty="0"/>
              <a:t>, репа, </a:t>
            </a:r>
            <a:r>
              <a:rPr lang="ru-RU" sz="1600" dirty="0" err="1"/>
              <a:t>цвекла</a:t>
            </a:r>
            <a:r>
              <a:rPr lang="ru-RU" sz="1600" dirty="0"/>
              <a:t>.</a:t>
            </a:r>
          </a:p>
          <a:p>
            <a:r>
              <a:rPr lang="ru-RU" sz="1600" dirty="0"/>
              <a:t>На слабо </a:t>
            </a:r>
            <a:r>
              <a:rPr lang="ru-RU" sz="1600" dirty="0" err="1"/>
              <a:t>киселом</a:t>
            </a:r>
            <a:r>
              <a:rPr lang="ru-RU" sz="1600" dirty="0"/>
              <a:t> </a:t>
            </a:r>
            <a:r>
              <a:rPr lang="ru-RU" sz="1600" dirty="0" err="1"/>
              <a:t>земљишту</a:t>
            </a:r>
            <a:r>
              <a:rPr lang="ru-RU" sz="1600" dirty="0"/>
              <a:t> добро расту: </a:t>
            </a:r>
            <a:r>
              <a:rPr lang="ru-RU" sz="1600" dirty="0" err="1"/>
              <a:t>краставац</a:t>
            </a:r>
            <a:r>
              <a:rPr lang="ru-RU" sz="1600" dirty="0"/>
              <a:t>, </a:t>
            </a:r>
            <a:r>
              <a:rPr lang="ru-RU" sz="1600" dirty="0" err="1"/>
              <a:t>руже</a:t>
            </a:r>
            <a:r>
              <a:rPr lang="ru-RU" sz="1600" dirty="0"/>
              <a:t>, </a:t>
            </a:r>
            <a:r>
              <a:rPr lang="ru-RU" sz="1600" dirty="0" err="1"/>
              <a:t>кромпир</a:t>
            </a:r>
            <a:r>
              <a:rPr lang="ru-RU" sz="1600" dirty="0"/>
              <a:t>, </a:t>
            </a:r>
            <a:r>
              <a:rPr lang="ru-RU" sz="1600" dirty="0" err="1"/>
              <a:t>патлиџан</a:t>
            </a:r>
            <a:r>
              <a:rPr lang="ru-RU" sz="1600" dirty="0"/>
              <a:t>, </a:t>
            </a:r>
            <a:r>
              <a:rPr lang="ru-RU" sz="1600" dirty="0" err="1"/>
              <a:t>тиквице</a:t>
            </a:r>
            <a:r>
              <a:rPr lang="ru-RU" sz="1600" dirty="0"/>
              <a:t>, </a:t>
            </a:r>
            <a:r>
              <a:rPr lang="ru-RU" sz="1600" dirty="0" err="1"/>
              <a:t>грашак</a:t>
            </a:r>
            <a:r>
              <a:rPr lang="ru-RU" sz="1600" dirty="0"/>
              <a:t>, </a:t>
            </a:r>
            <a:r>
              <a:rPr lang="ru-RU" sz="1600" dirty="0" err="1"/>
              <a:t>камилица</a:t>
            </a:r>
            <a:r>
              <a:rPr lang="ru-RU" sz="1600" dirty="0"/>
              <a:t>. На </a:t>
            </a:r>
            <a:r>
              <a:rPr lang="ru-RU" sz="1600" dirty="0" err="1"/>
              <a:t>киселом</a:t>
            </a:r>
            <a:r>
              <a:rPr lang="ru-RU" sz="1600" dirty="0"/>
              <a:t> расту: </a:t>
            </a:r>
            <a:r>
              <a:rPr lang="ru-RU" sz="1600" dirty="0" err="1"/>
              <a:t>парадајз</a:t>
            </a:r>
            <a:r>
              <a:rPr lang="ru-RU" sz="1600" dirty="0"/>
              <a:t>, </a:t>
            </a:r>
            <a:r>
              <a:rPr lang="ru-RU" sz="1600" dirty="0" err="1"/>
              <a:t>киселица</a:t>
            </a:r>
            <a:r>
              <a:rPr lang="ru-RU" sz="1600" dirty="0"/>
              <a:t>, </a:t>
            </a:r>
            <a:r>
              <a:rPr lang="ru-RU" sz="1600" dirty="0" err="1"/>
              <a:t>першун</a:t>
            </a:r>
            <a:r>
              <a:rPr lang="ru-RU" sz="1600" dirty="0"/>
              <a:t>, </a:t>
            </a:r>
            <a:r>
              <a:rPr lang="ru-RU" sz="1600" dirty="0" err="1"/>
              <a:t>босиљак</a:t>
            </a:r>
            <a:r>
              <a:rPr lang="ru-RU" sz="1600" dirty="0"/>
              <a:t>.</a:t>
            </a:r>
            <a:endParaRPr lang="sr-Cyrl-RS" sz="1600" dirty="0"/>
          </a:p>
          <a:p>
            <a:endParaRPr lang="sr-Cyrl-RS" dirty="0"/>
          </a:p>
          <a:p>
            <a:endParaRPr lang="sr-Cyrl-RS" dirty="0"/>
          </a:p>
          <a:p>
            <a:endParaRPr lang="sr-Latn-RS" dirty="0"/>
          </a:p>
        </p:txBody>
      </p:sp>
      <p:pic>
        <p:nvPicPr>
          <p:cNvPr id="4" name="Picture 3"/>
          <p:cNvPicPr>
            <a:picLocks noChangeAspect="1"/>
          </p:cNvPicPr>
          <p:nvPr/>
        </p:nvPicPr>
        <p:blipFill>
          <a:blip r:embed="rId2"/>
          <a:stretch>
            <a:fillRect/>
          </a:stretch>
        </p:blipFill>
        <p:spPr>
          <a:xfrm>
            <a:off x="7333756" y="1171246"/>
            <a:ext cx="2819400" cy="1619250"/>
          </a:xfrm>
          <a:prstGeom prst="rect">
            <a:avLst/>
          </a:prstGeom>
        </p:spPr>
      </p:pic>
      <p:pic>
        <p:nvPicPr>
          <p:cNvPr id="5" name="Picture 4"/>
          <p:cNvPicPr>
            <a:picLocks noChangeAspect="1"/>
          </p:cNvPicPr>
          <p:nvPr/>
        </p:nvPicPr>
        <p:blipFill>
          <a:blip r:embed="rId3"/>
          <a:stretch>
            <a:fillRect/>
          </a:stretch>
        </p:blipFill>
        <p:spPr>
          <a:xfrm>
            <a:off x="7007935" y="4680716"/>
            <a:ext cx="2466975" cy="1847850"/>
          </a:xfrm>
          <a:prstGeom prst="rect">
            <a:avLst/>
          </a:prstGeom>
        </p:spPr>
      </p:pic>
      <p:pic>
        <p:nvPicPr>
          <p:cNvPr id="6" name="Picture 5"/>
          <p:cNvPicPr>
            <a:picLocks noChangeAspect="1"/>
          </p:cNvPicPr>
          <p:nvPr/>
        </p:nvPicPr>
        <p:blipFill>
          <a:blip r:embed="rId4"/>
          <a:stretch>
            <a:fillRect/>
          </a:stretch>
        </p:blipFill>
        <p:spPr>
          <a:xfrm>
            <a:off x="8145516" y="2935506"/>
            <a:ext cx="2857500" cy="1600200"/>
          </a:xfrm>
          <a:prstGeom prst="rect">
            <a:avLst/>
          </a:prstGeom>
        </p:spPr>
      </p:pic>
    </p:spTree>
    <p:extLst>
      <p:ext uri="{BB962C8B-B14F-4D97-AF65-F5344CB8AC3E}">
        <p14:creationId xmlns:p14="http://schemas.microsoft.com/office/powerpoint/2010/main" val="68065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ХЕМИЈСКЕ МЕТОДЕ ПРАЋЕЊА ЗАГАЂЕЊА </a:t>
            </a:r>
            <a:endParaRPr lang="sr-Latn-RS" dirty="0"/>
          </a:p>
        </p:txBody>
      </p:sp>
      <p:sp>
        <p:nvSpPr>
          <p:cNvPr id="3" name="Content Placeholder 2"/>
          <p:cNvSpPr>
            <a:spLocks noGrp="1"/>
          </p:cNvSpPr>
          <p:nvPr>
            <p:ph idx="1"/>
          </p:nvPr>
        </p:nvSpPr>
        <p:spPr>
          <a:xfrm>
            <a:off x="677334" y="2160589"/>
            <a:ext cx="5166418" cy="3880773"/>
          </a:xfrm>
        </p:spPr>
        <p:txBody>
          <a:bodyPr/>
          <a:lstStyle/>
          <a:p>
            <a:r>
              <a:rPr lang="sr-Cyrl-RS" dirty="0" smtClean="0"/>
              <a:t>Хемијским анализама, могуће је доћи до вредности параметара загађења такође.</a:t>
            </a:r>
            <a:endParaRPr lang="sr-Latn-R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716" y="1179129"/>
            <a:ext cx="3848100" cy="3848100"/>
          </a:xfrm>
          <a:prstGeom prst="rect">
            <a:avLst/>
          </a:prstGeom>
        </p:spPr>
      </p:pic>
    </p:spTree>
    <p:extLst>
      <p:ext uri="{BB962C8B-B14F-4D97-AF65-F5344CB8AC3E}">
        <p14:creationId xmlns:p14="http://schemas.microsoft.com/office/powerpoint/2010/main" val="25164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8780"/>
            <a:ext cx="8596668" cy="1320800"/>
          </a:xfrm>
        </p:spPr>
        <p:txBody>
          <a:bodyPr/>
          <a:lstStyle/>
          <a:p>
            <a:r>
              <a:rPr lang="sr-Cyrl-RS" sz="3600"/>
              <a:t>Физичко-хемијске методе праћења загађења животне средине</a:t>
            </a:r>
            <a:endParaRPr lang="sr-Latn-RS" dirty="0"/>
          </a:p>
        </p:txBody>
      </p:sp>
      <p:sp>
        <p:nvSpPr>
          <p:cNvPr id="3" name="Content Placeholder 2"/>
          <p:cNvSpPr>
            <a:spLocks noGrp="1"/>
          </p:cNvSpPr>
          <p:nvPr>
            <p:ph idx="1"/>
          </p:nvPr>
        </p:nvSpPr>
        <p:spPr>
          <a:xfrm>
            <a:off x="508000" y="1869197"/>
            <a:ext cx="8766002" cy="4172166"/>
          </a:xfrm>
        </p:spPr>
        <p:txBody>
          <a:bodyPr/>
          <a:lstStyle/>
          <a:p>
            <a:r>
              <a:rPr lang="sr-Cyrl-RS" sz="1800" dirty="0"/>
              <a:t>Примењене методе зависе од врсте загађивача и самог узорка за анализу (вода, ваздух, земљиште, седименти, биљни материјал, храна...)</a:t>
            </a:r>
            <a:endParaRPr lang="sr-Latn-RS" sz="1800" dirty="0"/>
          </a:p>
          <a:p>
            <a:endParaRPr lang="sr-Cyrl-RS" sz="1800" dirty="0"/>
          </a:p>
          <a:p>
            <a:endParaRPr lang="sr-Latn-RS" dirty="0"/>
          </a:p>
        </p:txBody>
      </p:sp>
      <p:pic>
        <p:nvPicPr>
          <p:cNvPr id="5" name="Picture 4">
            <a:extLst>
              <a:ext uri="{FF2B5EF4-FFF2-40B4-BE49-F238E27FC236}">
                <a16:creationId xmlns:a16="http://schemas.microsoft.com/office/drawing/2014/main" id="{D3AECBAB-794C-4007-829C-C176861B4575}"/>
              </a:ext>
            </a:extLst>
          </p:cNvPr>
          <p:cNvPicPr>
            <a:picLocks noChangeAspect="1"/>
          </p:cNvPicPr>
          <p:nvPr/>
        </p:nvPicPr>
        <p:blipFill>
          <a:blip r:embed="rId2"/>
          <a:stretch>
            <a:fillRect/>
          </a:stretch>
        </p:blipFill>
        <p:spPr>
          <a:xfrm>
            <a:off x="7207694" y="3989423"/>
            <a:ext cx="2933700" cy="2202574"/>
          </a:xfrm>
          <a:prstGeom prst="rect">
            <a:avLst/>
          </a:prstGeom>
        </p:spPr>
      </p:pic>
      <p:pic>
        <p:nvPicPr>
          <p:cNvPr id="6" name="Picture 5">
            <a:extLst>
              <a:ext uri="{FF2B5EF4-FFF2-40B4-BE49-F238E27FC236}">
                <a16:creationId xmlns:a16="http://schemas.microsoft.com/office/drawing/2014/main" id="{566CA12D-D08F-4BBF-80FB-56F308B2F67E}"/>
              </a:ext>
            </a:extLst>
          </p:cNvPr>
          <p:cNvPicPr>
            <a:picLocks noChangeAspect="1"/>
          </p:cNvPicPr>
          <p:nvPr/>
        </p:nvPicPr>
        <p:blipFill>
          <a:blip r:embed="rId3"/>
          <a:stretch>
            <a:fillRect/>
          </a:stretch>
        </p:blipFill>
        <p:spPr>
          <a:xfrm>
            <a:off x="659958" y="3676650"/>
            <a:ext cx="2857500" cy="1905000"/>
          </a:xfrm>
          <a:prstGeom prst="rect">
            <a:avLst/>
          </a:prstGeom>
        </p:spPr>
      </p:pic>
      <p:pic>
        <p:nvPicPr>
          <p:cNvPr id="7" name="Picture 6">
            <a:extLst>
              <a:ext uri="{FF2B5EF4-FFF2-40B4-BE49-F238E27FC236}">
                <a16:creationId xmlns:a16="http://schemas.microsoft.com/office/drawing/2014/main" id="{94BFD54F-1091-4014-B708-6D76BD5A77B4}"/>
              </a:ext>
            </a:extLst>
          </p:cNvPr>
          <p:cNvPicPr>
            <a:picLocks noChangeAspect="1"/>
          </p:cNvPicPr>
          <p:nvPr/>
        </p:nvPicPr>
        <p:blipFill>
          <a:blip r:embed="rId4"/>
          <a:stretch>
            <a:fillRect/>
          </a:stretch>
        </p:blipFill>
        <p:spPr>
          <a:xfrm>
            <a:off x="4174819" y="3198180"/>
            <a:ext cx="1990725" cy="2295525"/>
          </a:xfrm>
          <a:prstGeom prst="rect">
            <a:avLst/>
          </a:prstGeom>
        </p:spPr>
      </p:pic>
      <p:pic>
        <p:nvPicPr>
          <p:cNvPr id="8" name="Picture 7">
            <a:extLst>
              <a:ext uri="{FF2B5EF4-FFF2-40B4-BE49-F238E27FC236}">
                <a16:creationId xmlns:a16="http://schemas.microsoft.com/office/drawing/2014/main" id="{A8D8B059-98D5-4D30-808D-43EA83CE34BB}"/>
              </a:ext>
            </a:extLst>
          </p:cNvPr>
          <p:cNvPicPr>
            <a:picLocks noChangeAspect="1"/>
          </p:cNvPicPr>
          <p:nvPr/>
        </p:nvPicPr>
        <p:blipFill>
          <a:blip r:embed="rId5"/>
          <a:stretch>
            <a:fillRect/>
          </a:stretch>
        </p:blipFill>
        <p:spPr>
          <a:xfrm>
            <a:off x="9367578" y="1350330"/>
            <a:ext cx="2381250" cy="1847850"/>
          </a:xfrm>
          <a:prstGeom prst="rect">
            <a:avLst/>
          </a:prstGeom>
        </p:spPr>
      </p:pic>
      <p:sp>
        <p:nvSpPr>
          <p:cNvPr id="12" name="TextBox 11">
            <a:extLst>
              <a:ext uri="{FF2B5EF4-FFF2-40B4-BE49-F238E27FC236}">
                <a16:creationId xmlns:a16="http://schemas.microsoft.com/office/drawing/2014/main" id="{6D72E62B-3DFB-45AF-84F3-C8B833D6E788}"/>
              </a:ext>
            </a:extLst>
          </p:cNvPr>
          <p:cNvSpPr txBox="1"/>
          <p:nvPr/>
        </p:nvSpPr>
        <p:spPr>
          <a:xfrm>
            <a:off x="8674544" y="1350330"/>
            <a:ext cx="6098958" cy="375552"/>
          </a:xfrm>
          <a:prstGeom prst="rect">
            <a:avLst/>
          </a:prstGeom>
          <a:noFill/>
        </p:spPr>
        <p:txBody>
          <a:bodyPr wrap="square">
            <a:spAutoFit/>
          </a:bodyPr>
          <a:lstStyle/>
          <a:p>
            <a:pPr marL="0" marR="0">
              <a:lnSpc>
                <a:spcPct val="107000"/>
              </a:lnSpc>
              <a:spcBef>
                <a:spcPts val="0"/>
              </a:spcBef>
              <a:spcAft>
                <a:spcPts val="800"/>
              </a:spcAft>
            </a:pPr>
            <a:r>
              <a:rPr lang="sr-Latn-RS" sz="1800" dirty="0">
                <a:effectLst/>
                <a:latin typeface="Calibri" panose="020F0502020204030204" pitchFamily="34" charset="0"/>
                <a:ea typeface="Calibri" panose="020F0502020204030204" pitchFamily="34" charset="0"/>
                <a:cs typeface="Times New Roman" panose="02020603050405020304" pitchFamily="18" charset="0"/>
              </a:rPr>
              <a:t>SO</a:t>
            </a:r>
            <a:r>
              <a:rPr lang="sr-Latn-RS" sz="18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1E98C4C-8677-425A-BE7F-29098A2BEC5B}"/>
              </a:ext>
            </a:extLst>
          </p:cNvPr>
          <p:cNvPicPr>
            <a:picLocks noChangeAspect="1"/>
          </p:cNvPicPr>
          <p:nvPr/>
        </p:nvPicPr>
        <p:blipFill>
          <a:blip r:embed="rId6"/>
          <a:stretch>
            <a:fillRect/>
          </a:stretch>
        </p:blipFill>
        <p:spPr>
          <a:xfrm>
            <a:off x="9194869" y="843304"/>
            <a:ext cx="11499197" cy="553044"/>
          </a:xfrm>
          <a:prstGeom prst="rect">
            <a:avLst/>
          </a:prstGeom>
        </p:spPr>
      </p:pic>
      <p:pic>
        <p:nvPicPr>
          <p:cNvPr id="22" name="Picture 21">
            <a:extLst>
              <a:ext uri="{FF2B5EF4-FFF2-40B4-BE49-F238E27FC236}">
                <a16:creationId xmlns:a16="http://schemas.microsoft.com/office/drawing/2014/main" id="{44E2D02D-6CCC-4507-BD66-01949CDBA1FA}"/>
              </a:ext>
            </a:extLst>
          </p:cNvPr>
          <p:cNvPicPr>
            <a:picLocks noChangeAspect="1"/>
          </p:cNvPicPr>
          <p:nvPr/>
        </p:nvPicPr>
        <p:blipFill>
          <a:blip r:embed="rId7"/>
          <a:stretch>
            <a:fillRect/>
          </a:stretch>
        </p:blipFill>
        <p:spPr>
          <a:xfrm>
            <a:off x="10238578" y="788627"/>
            <a:ext cx="11499197" cy="553044"/>
          </a:xfrm>
          <a:prstGeom prst="rect">
            <a:avLst/>
          </a:prstGeom>
        </p:spPr>
      </p:pic>
      <p:pic>
        <p:nvPicPr>
          <p:cNvPr id="24" name="Picture 23">
            <a:extLst>
              <a:ext uri="{FF2B5EF4-FFF2-40B4-BE49-F238E27FC236}">
                <a16:creationId xmlns:a16="http://schemas.microsoft.com/office/drawing/2014/main" id="{88075AB5-3766-49F1-917B-CFFA8D98B3F1}"/>
              </a:ext>
            </a:extLst>
          </p:cNvPr>
          <p:cNvPicPr>
            <a:picLocks noChangeAspect="1"/>
          </p:cNvPicPr>
          <p:nvPr/>
        </p:nvPicPr>
        <p:blipFill>
          <a:blip r:embed="rId8"/>
          <a:stretch>
            <a:fillRect/>
          </a:stretch>
        </p:blipFill>
        <p:spPr>
          <a:xfrm>
            <a:off x="11042141" y="781338"/>
            <a:ext cx="11499197" cy="553044"/>
          </a:xfrm>
          <a:prstGeom prst="rect">
            <a:avLst/>
          </a:prstGeom>
        </p:spPr>
      </p:pic>
      <p:pic>
        <p:nvPicPr>
          <p:cNvPr id="34" name="Picture 33">
            <a:extLst>
              <a:ext uri="{FF2B5EF4-FFF2-40B4-BE49-F238E27FC236}">
                <a16:creationId xmlns:a16="http://schemas.microsoft.com/office/drawing/2014/main" id="{78055A0D-48D7-4F41-90BA-8C36BA036761}"/>
              </a:ext>
            </a:extLst>
          </p:cNvPr>
          <p:cNvPicPr>
            <a:picLocks noChangeAspect="1"/>
          </p:cNvPicPr>
          <p:nvPr/>
        </p:nvPicPr>
        <p:blipFill>
          <a:blip r:embed="rId9"/>
          <a:stretch>
            <a:fillRect/>
          </a:stretch>
        </p:blipFill>
        <p:spPr>
          <a:xfrm>
            <a:off x="4707889" y="2842846"/>
            <a:ext cx="10446948" cy="502437"/>
          </a:xfrm>
          <a:prstGeom prst="rect">
            <a:avLst/>
          </a:prstGeom>
        </p:spPr>
      </p:pic>
      <p:pic>
        <p:nvPicPr>
          <p:cNvPr id="36" name="Picture 35">
            <a:extLst>
              <a:ext uri="{FF2B5EF4-FFF2-40B4-BE49-F238E27FC236}">
                <a16:creationId xmlns:a16="http://schemas.microsoft.com/office/drawing/2014/main" id="{10CA50FE-D6E9-4836-84DD-39A17BF4D4CB}"/>
              </a:ext>
            </a:extLst>
          </p:cNvPr>
          <p:cNvPicPr>
            <a:picLocks noChangeAspect="1"/>
          </p:cNvPicPr>
          <p:nvPr/>
        </p:nvPicPr>
        <p:blipFill>
          <a:blip r:embed="rId10"/>
          <a:stretch>
            <a:fillRect/>
          </a:stretch>
        </p:blipFill>
        <p:spPr>
          <a:xfrm>
            <a:off x="1269491" y="3134492"/>
            <a:ext cx="13079181" cy="629032"/>
          </a:xfrm>
          <a:prstGeom prst="rect">
            <a:avLst/>
          </a:prstGeom>
        </p:spPr>
      </p:pic>
      <p:pic>
        <p:nvPicPr>
          <p:cNvPr id="40" name="Picture 39">
            <a:extLst>
              <a:ext uri="{FF2B5EF4-FFF2-40B4-BE49-F238E27FC236}">
                <a16:creationId xmlns:a16="http://schemas.microsoft.com/office/drawing/2014/main" id="{99407487-480E-40E8-B421-1526C983E963}"/>
              </a:ext>
            </a:extLst>
          </p:cNvPr>
          <p:cNvPicPr>
            <a:picLocks noChangeAspect="1"/>
          </p:cNvPicPr>
          <p:nvPr/>
        </p:nvPicPr>
        <p:blipFill>
          <a:blip r:embed="rId11"/>
          <a:stretch>
            <a:fillRect/>
          </a:stretch>
        </p:blipFill>
        <p:spPr>
          <a:xfrm>
            <a:off x="7834762" y="3480786"/>
            <a:ext cx="14219410" cy="683871"/>
          </a:xfrm>
          <a:prstGeom prst="rect">
            <a:avLst/>
          </a:prstGeom>
        </p:spPr>
      </p:pic>
    </p:spTree>
    <p:extLst>
      <p:ext uri="{BB962C8B-B14F-4D97-AF65-F5344CB8AC3E}">
        <p14:creationId xmlns:p14="http://schemas.microsoft.com/office/powerpoint/2010/main" val="18851714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326</TotalTime>
  <Words>1320</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Times New Roman</vt:lpstr>
      <vt:lpstr>Trebuchet MS</vt:lpstr>
      <vt:lpstr>Wingdings</vt:lpstr>
      <vt:lpstr>Wingdings 3</vt:lpstr>
      <vt:lpstr>Facet</vt:lpstr>
      <vt:lpstr>ИНДИКАТОРИ ЗАГАЂЕЊА ЖИВОТНЕ СРЕДИНЕ</vt:lpstr>
      <vt:lpstr>Зашто се јавила потреба за одређеним системом праћења промена у животној средини ?</vt:lpstr>
      <vt:lpstr>Начини за регисторовање загађења су бројни, а могу бити:</vt:lpstr>
      <vt:lpstr>БИОИНДИКАТОРИ</vt:lpstr>
      <vt:lpstr>Животињски индикатори</vt:lpstr>
      <vt:lpstr>Лишајеви биоиндикатори загађеног ваздуха</vt:lpstr>
      <vt:lpstr>Биљке и алге биоиндикатори</vt:lpstr>
      <vt:lpstr>ХЕМИЈСКЕ МЕТОДЕ ПРАЋЕЊА ЗАГАЂЕЊА </vt:lpstr>
      <vt:lpstr>Физичко-хемијске методе праћења загађења животне средине</vt:lpstr>
      <vt:lpstr>PowerPoint Presentation</vt:lpstr>
      <vt:lpstr>PowerPoint Presentation</vt:lpstr>
      <vt:lpstr>Загађење земљишта и индикатори</vt:lpstr>
      <vt:lpstr>Инструменти и апликације за детектовање загађења</vt:lpstr>
      <vt:lpstr>ПМ 10 и ПМ 2.5 честице</vt:lpstr>
      <vt:lpstr>Апликације</vt:lpstr>
      <vt:lpstr>Инструменти</vt:lpstr>
      <vt:lpstr>Мерач квалитета ваздуха PM-1064SD</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ИНДИКАТОРИ ЗАГАЂЕЊА ЖИВОТНЕ СРЕДИНЕ</dc:title>
  <dc:creator>Admin</dc:creator>
  <cp:lastModifiedBy>Admin</cp:lastModifiedBy>
  <cp:revision>33</cp:revision>
  <dcterms:created xsi:type="dcterms:W3CDTF">2021-04-26T07:38:19Z</dcterms:created>
  <dcterms:modified xsi:type="dcterms:W3CDTF">2021-06-07T08:16:30Z</dcterms:modified>
</cp:coreProperties>
</file>